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showGuides="1">
      <p:cViewPr varScale="1">
        <p:scale>
          <a:sx n="87" d="100"/>
          <a:sy n="87" d="100"/>
        </p:scale>
        <p:origin x="11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FEAD49-7368-4419-A213-309E12ED23E6}"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s-PE"/>
        </a:p>
      </dgm:t>
    </dgm:pt>
    <dgm:pt modelId="{F82C4184-306D-484C-9C36-B198157558A3}">
      <dgm:prSet phldrT="[Texto]" custT="1"/>
      <dgm:spPr/>
      <dgm:t>
        <a:bodyPr/>
        <a:lstStyle/>
        <a:p>
          <a:r>
            <a:rPr lang="es-PE" sz="1600" b="1" dirty="0" smtClean="0"/>
            <a:t>Medición Inicial</a:t>
          </a:r>
          <a:endParaRPr lang="es-PE" sz="1600" b="1" dirty="0"/>
        </a:p>
      </dgm:t>
    </dgm:pt>
    <dgm:pt modelId="{01828D4D-1C83-445A-B313-77DC02D19C8D}" type="parTrans" cxnId="{6D69307E-6C53-4BA8-A0E4-6DD07815CCC4}">
      <dgm:prSet/>
      <dgm:spPr/>
      <dgm:t>
        <a:bodyPr/>
        <a:lstStyle/>
        <a:p>
          <a:endParaRPr lang="es-PE"/>
        </a:p>
      </dgm:t>
    </dgm:pt>
    <dgm:pt modelId="{A985A5B7-EBFD-48F4-9E54-2E4E7BF8E7B2}" type="sibTrans" cxnId="{6D69307E-6C53-4BA8-A0E4-6DD07815CCC4}">
      <dgm:prSet/>
      <dgm:spPr/>
      <dgm:t>
        <a:bodyPr/>
        <a:lstStyle/>
        <a:p>
          <a:endParaRPr lang="es-PE"/>
        </a:p>
      </dgm:t>
    </dgm:pt>
    <dgm:pt modelId="{45870F85-61D8-4B8E-B6E6-AEB20D9046C0}">
      <dgm:prSet phldrT="[Texto]"/>
      <dgm:spPr/>
      <dgm:t>
        <a:bodyPr/>
        <a:lstStyle/>
        <a:p>
          <a:r>
            <a:rPr lang="es-PE" dirty="0" smtClean="0"/>
            <a:t>Costo </a:t>
          </a:r>
          <a:endParaRPr lang="es-PE" dirty="0"/>
        </a:p>
      </dgm:t>
    </dgm:pt>
    <dgm:pt modelId="{B982DF8A-B44E-41F4-9F12-50261133F78E}" type="parTrans" cxnId="{7A1E74FB-7129-4877-92EB-3B61EDC92EF4}">
      <dgm:prSet/>
      <dgm:spPr/>
      <dgm:t>
        <a:bodyPr/>
        <a:lstStyle/>
        <a:p>
          <a:endParaRPr lang="es-PE"/>
        </a:p>
      </dgm:t>
    </dgm:pt>
    <dgm:pt modelId="{E483AA50-AEEB-4BF1-884C-CEE25E1929F7}" type="sibTrans" cxnId="{7A1E74FB-7129-4877-92EB-3B61EDC92EF4}">
      <dgm:prSet/>
      <dgm:spPr/>
      <dgm:t>
        <a:bodyPr/>
        <a:lstStyle/>
        <a:p>
          <a:endParaRPr lang="es-PE"/>
        </a:p>
      </dgm:t>
    </dgm:pt>
    <dgm:pt modelId="{E9859F7F-96F6-46EE-A306-886C8750C248}">
      <dgm:prSet phldrT="[Texto]"/>
      <dgm:spPr/>
      <dgm:t>
        <a:bodyPr/>
        <a:lstStyle/>
        <a:p>
          <a:r>
            <a:rPr lang="es-PE" b="1" dirty="0" smtClean="0"/>
            <a:t>Medición Posterior</a:t>
          </a:r>
          <a:endParaRPr lang="es-PE" b="1" dirty="0"/>
        </a:p>
      </dgm:t>
    </dgm:pt>
    <dgm:pt modelId="{3FCEDBD0-031E-49AF-B65B-5883A365FE00}" type="parTrans" cxnId="{ADD12A53-1E1B-4B95-830B-F5FD5DFDC8CA}">
      <dgm:prSet/>
      <dgm:spPr/>
      <dgm:t>
        <a:bodyPr/>
        <a:lstStyle/>
        <a:p>
          <a:endParaRPr lang="es-PE"/>
        </a:p>
      </dgm:t>
    </dgm:pt>
    <dgm:pt modelId="{6EE30A29-1EE5-4D24-9075-EF49F266710D}" type="sibTrans" cxnId="{ADD12A53-1E1B-4B95-830B-F5FD5DFDC8CA}">
      <dgm:prSet/>
      <dgm:spPr/>
      <dgm:t>
        <a:bodyPr/>
        <a:lstStyle/>
        <a:p>
          <a:endParaRPr lang="es-PE"/>
        </a:p>
      </dgm:t>
    </dgm:pt>
    <dgm:pt modelId="{11DAA393-D86A-469F-B673-2DBD902C8F0C}">
      <dgm:prSet phldrT="[Texto]"/>
      <dgm:spPr/>
      <dgm:t>
        <a:bodyPr/>
        <a:lstStyle/>
        <a:p>
          <a:r>
            <a:rPr lang="es-PE" dirty="0" smtClean="0"/>
            <a:t>Costo</a:t>
          </a:r>
          <a:endParaRPr lang="es-PE" dirty="0"/>
        </a:p>
      </dgm:t>
    </dgm:pt>
    <dgm:pt modelId="{F5A67EF5-3E0C-48F0-A4A8-B3D5D30F31CD}" type="parTrans" cxnId="{BCF20FCD-53E0-4E82-B231-EFFB0F0825A3}">
      <dgm:prSet/>
      <dgm:spPr/>
      <dgm:t>
        <a:bodyPr/>
        <a:lstStyle/>
        <a:p>
          <a:endParaRPr lang="es-PE"/>
        </a:p>
      </dgm:t>
    </dgm:pt>
    <dgm:pt modelId="{9C051E63-F33E-463D-B34B-99853487F0DE}" type="sibTrans" cxnId="{BCF20FCD-53E0-4E82-B231-EFFB0F0825A3}">
      <dgm:prSet/>
      <dgm:spPr/>
      <dgm:t>
        <a:bodyPr/>
        <a:lstStyle/>
        <a:p>
          <a:endParaRPr lang="es-PE"/>
        </a:p>
      </dgm:t>
    </dgm:pt>
    <dgm:pt modelId="{0E896FE8-2F62-4CAF-9826-06742AA0CB0F}">
      <dgm:prSet phldrT="[Texto]"/>
      <dgm:spPr/>
      <dgm:t>
        <a:bodyPr/>
        <a:lstStyle/>
        <a:p>
          <a:r>
            <a:rPr lang="es-PE" dirty="0" smtClean="0"/>
            <a:t>Valor Razonable</a:t>
          </a:r>
          <a:endParaRPr lang="es-PE" dirty="0"/>
        </a:p>
      </dgm:t>
    </dgm:pt>
    <dgm:pt modelId="{1020058C-C53D-45CA-8063-ACC19A621C7F}" type="parTrans" cxnId="{B0C868DF-A47E-4981-A839-79175A47EF0D}">
      <dgm:prSet/>
      <dgm:spPr/>
      <dgm:t>
        <a:bodyPr/>
        <a:lstStyle/>
        <a:p>
          <a:endParaRPr lang="es-PE"/>
        </a:p>
      </dgm:t>
    </dgm:pt>
    <dgm:pt modelId="{DAAF6250-1863-4A11-AEE6-4694D314D572}" type="sibTrans" cxnId="{B0C868DF-A47E-4981-A839-79175A47EF0D}">
      <dgm:prSet/>
      <dgm:spPr/>
      <dgm:t>
        <a:bodyPr/>
        <a:lstStyle/>
        <a:p>
          <a:endParaRPr lang="es-PE"/>
        </a:p>
      </dgm:t>
    </dgm:pt>
    <dgm:pt modelId="{52FDFFF7-C701-4AC0-82BE-B9D246E7B05F}">
      <dgm:prSet phldrT="[Texto]"/>
      <dgm:spPr/>
      <dgm:t>
        <a:bodyPr/>
        <a:lstStyle/>
        <a:p>
          <a:r>
            <a:rPr lang="es-PE" dirty="0" smtClean="0"/>
            <a:t>Valor Revaluado</a:t>
          </a:r>
          <a:endParaRPr lang="es-PE" dirty="0"/>
        </a:p>
      </dgm:t>
    </dgm:pt>
    <dgm:pt modelId="{445A05CF-7CDE-4097-B0CE-268592329006}" type="parTrans" cxnId="{29BA6287-24BD-4716-BB53-B73E4FCDFEFB}">
      <dgm:prSet/>
      <dgm:spPr/>
      <dgm:t>
        <a:bodyPr/>
        <a:lstStyle/>
        <a:p>
          <a:endParaRPr lang="es-PE"/>
        </a:p>
      </dgm:t>
    </dgm:pt>
    <dgm:pt modelId="{0169CC87-8BE7-4EAF-907A-A949F5859D49}" type="sibTrans" cxnId="{29BA6287-24BD-4716-BB53-B73E4FCDFEFB}">
      <dgm:prSet/>
      <dgm:spPr/>
      <dgm:t>
        <a:bodyPr/>
        <a:lstStyle/>
        <a:p>
          <a:endParaRPr lang="es-PE"/>
        </a:p>
      </dgm:t>
    </dgm:pt>
    <dgm:pt modelId="{286A4875-BFB0-4426-87C4-9A96AED8B125}" type="pres">
      <dgm:prSet presAssocID="{CAFEAD49-7368-4419-A213-309E12ED23E6}" presName="cycleMatrixDiagram" presStyleCnt="0">
        <dgm:presLayoutVars>
          <dgm:chMax val="1"/>
          <dgm:dir/>
          <dgm:animLvl val="lvl"/>
          <dgm:resizeHandles val="exact"/>
        </dgm:presLayoutVars>
      </dgm:prSet>
      <dgm:spPr/>
      <dgm:t>
        <a:bodyPr/>
        <a:lstStyle/>
        <a:p>
          <a:endParaRPr lang="es-PE"/>
        </a:p>
      </dgm:t>
    </dgm:pt>
    <dgm:pt modelId="{37E37476-2D79-4553-AA86-57B6E8A31FBF}" type="pres">
      <dgm:prSet presAssocID="{CAFEAD49-7368-4419-A213-309E12ED23E6}" presName="children" presStyleCnt="0"/>
      <dgm:spPr/>
    </dgm:pt>
    <dgm:pt modelId="{89FCDFE9-6EDF-4D2B-AAF4-68D1E47FC1EB}" type="pres">
      <dgm:prSet presAssocID="{CAFEAD49-7368-4419-A213-309E12ED23E6}" presName="child1group" presStyleCnt="0"/>
      <dgm:spPr/>
    </dgm:pt>
    <dgm:pt modelId="{43B35128-A5A2-4163-AA71-03179B30CF8A}" type="pres">
      <dgm:prSet presAssocID="{CAFEAD49-7368-4419-A213-309E12ED23E6}" presName="child1" presStyleLbl="bgAcc1" presStyleIdx="0" presStyleCnt="2"/>
      <dgm:spPr/>
      <dgm:t>
        <a:bodyPr/>
        <a:lstStyle/>
        <a:p>
          <a:endParaRPr lang="es-PE"/>
        </a:p>
      </dgm:t>
    </dgm:pt>
    <dgm:pt modelId="{6B9F35AB-2E54-4BEC-92AC-7E229CEA7CD0}" type="pres">
      <dgm:prSet presAssocID="{CAFEAD49-7368-4419-A213-309E12ED23E6}" presName="child1Text" presStyleLbl="bgAcc1" presStyleIdx="0" presStyleCnt="2">
        <dgm:presLayoutVars>
          <dgm:bulletEnabled val="1"/>
        </dgm:presLayoutVars>
      </dgm:prSet>
      <dgm:spPr/>
      <dgm:t>
        <a:bodyPr/>
        <a:lstStyle/>
        <a:p>
          <a:endParaRPr lang="es-PE"/>
        </a:p>
      </dgm:t>
    </dgm:pt>
    <dgm:pt modelId="{3CF8808F-EA92-46DC-A870-63E8EB772FE4}" type="pres">
      <dgm:prSet presAssocID="{CAFEAD49-7368-4419-A213-309E12ED23E6}" presName="child2group" presStyleCnt="0"/>
      <dgm:spPr/>
    </dgm:pt>
    <dgm:pt modelId="{B5A890C1-B150-4AF6-83CA-ACC4E531A1AD}" type="pres">
      <dgm:prSet presAssocID="{CAFEAD49-7368-4419-A213-309E12ED23E6}" presName="child2" presStyleLbl="bgAcc1" presStyleIdx="1" presStyleCnt="2"/>
      <dgm:spPr/>
      <dgm:t>
        <a:bodyPr/>
        <a:lstStyle/>
        <a:p>
          <a:endParaRPr lang="es-PE"/>
        </a:p>
      </dgm:t>
    </dgm:pt>
    <dgm:pt modelId="{064574FC-17A3-477C-87D5-33560926D4FD}" type="pres">
      <dgm:prSet presAssocID="{CAFEAD49-7368-4419-A213-309E12ED23E6}" presName="child2Text" presStyleLbl="bgAcc1" presStyleIdx="1" presStyleCnt="2">
        <dgm:presLayoutVars>
          <dgm:bulletEnabled val="1"/>
        </dgm:presLayoutVars>
      </dgm:prSet>
      <dgm:spPr/>
      <dgm:t>
        <a:bodyPr/>
        <a:lstStyle/>
        <a:p>
          <a:endParaRPr lang="es-PE"/>
        </a:p>
      </dgm:t>
    </dgm:pt>
    <dgm:pt modelId="{CDD25E0E-4B7C-4EE2-92F3-1C1A32DEE0D6}" type="pres">
      <dgm:prSet presAssocID="{CAFEAD49-7368-4419-A213-309E12ED23E6}" presName="childPlaceholder" presStyleCnt="0"/>
      <dgm:spPr/>
    </dgm:pt>
    <dgm:pt modelId="{89E7FE5A-14AC-45ED-A7D2-61816C90CE25}" type="pres">
      <dgm:prSet presAssocID="{CAFEAD49-7368-4419-A213-309E12ED23E6}" presName="circle" presStyleCnt="0"/>
      <dgm:spPr/>
    </dgm:pt>
    <dgm:pt modelId="{4158F17E-6D42-4DF6-80DA-33FC88BFEB8A}" type="pres">
      <dgm:prSet presAssocID="{CAFEAD49-7368-4419-A213-309E12ED23E6}" presName="quadrant1" presStyleLbl="node1" presStyleIdx="0" presStyleCnt="4">
        <dgm:presLayoutVars>
          <dgm:chMax val="1"/>
          <dgm:bulletEnabled val="1"/>
        </dgm:presLayoutVars>
      </dgm:prSet>
      <dgm:spPr/>
      <dgm:t>
        <a:bodyPr/>
        <a:lstStyle/>
        <a:p>
          <a:endParaRPr lang="es-PE"/>
        </a:p>
      </dgm:t>
    </dgm:pt>
    <dgm:pt modelId="{B397BC1A-FD94-483E-A041-A472164C9612}" type="pres">
      <dgm:prSet presAssocID="{CAFEAD49-7368-4419-A213-309E12ED23E6}" presName="quadrant2" presStyleLbl="node1" presStyleIdx="1" presStyleCnt="4">
        <dgm:presLayoutVars>
          <dgm:chMax val="1"/>
          <dgm:bulletEnabled val="1"/>
        </dgm:presLayoutVars>
      </dgm:prSet>
      <dgm:spPr/>
      <dgm:t>
        <a:bodyPr/>
        <a:lstStyle/>
        <a:p>
          <a:endParaRPr lang="es-PE"/>
        </a:p>
      </dgm:t>
    </dgm:pt>
    <dgm:pt modelId="{2AD87FDF-4F4A-4872-91A4-41F4B22A3705}" type="pres">
      <dgm:prSet presAssocID="{CAFEAD49-7368-4419-A213-309E12ED23E6}" presName="quadrant3" presStyleLbl="node1" presStyleIdx="2" presStyleCnt="4">
        <dgm:presLayoutVars>
          <dgm:chMax val="1"/>
          <dgm:bulletEnabled val="1"/>
        </dgm:presLayoutVars>
      </dgm:prSet>
      <dgm:spPr>
        <a:solidFill>
          <a:schemeClr val="bg1"/>
        </a:solidFill>
      </dgm:spPr>
      <dgm:t>
        <a:bodyPr/>
        <a:lstStyle/>
        <a:p>
          <a:endParaRPr lang="es-PE"/>
        </a:p>
      </dgm:t>
    </dgm:pt>
    <dgm:pt modelId="{2DD6B8A8-A0C8-46C1-B6E4-481D58D7D916}" type="pres">
      <dgm:prSet presAssocID="{CAFEAD49-7368-4419-A213-309E12ED23E6}" presName="quadrant4" presStyleLbl="node1" presStyleIdx="3" presStyleCnt="4" custLinFactNeighborX="1032" custLinFactNeighborY="760">
        <dgm:presLayoutVars>
          <dgm:chMax val="1"/>
          <dgm:bulletEnabled val="1"/>
        </dgm:presLayoutVars>
      </dgm:prSet>
      <dgm:spPr>
        <a:solidFill>
          <a:schemeClr val="bg1"/>
        </a:solidFill>
      </dgm:spPr>
      <dgm:t>
        <a:bodyPr/>
        <a:lstStyle/>
        <a:p>
          <a:endParaRPr lang="es-PE"/>
        </a:p>
      </dgm:t>
    </dgm:pt>
    <dgm:pt modelId="{92E5BABF-71DB-4E08-83A6-9B328CF95AF0}" type="pres">
      <dgm:prSet presAssocID="{CAFEAD49-7368-4419-A213-309E12ED23E6}" presName="quadrantPlaceholder" presStyleCnt="0"/>
      <dgm:spPr/>
    </dgm:pt>
    <dgm:pt modelId="{FDDB68FC-D71E-41DF-BB95-235EA203F067}" type="pres">
      <dgm:prSet presAssocID="{CAFEAD49-7368-4419-A213-309E12ED23E6}" presName="center1" presStyleLbl="fgShp" presStyleIdx="0" presStyleCnt="2"/>
      <dgm:spPr/>
    </dgm:pt>
    <dgm:pt modelId="{9BD79414-C621-4417-A137-8E30E939022C}" type="pres">
      <dgm:prSet presAssocID="{CAFEAD49-7368-4419-A213-309E12ED23E6}" presName="center2" presStyleLbl="fgShp" presStyleIdx="1" presStyleCnt="2"/>
      <dgm:spPr>
        <a:solidFill>
          <a:schemeClr val="bg1"/>
        </a:solidFill>
      </dgm:spPr>
    </dgm:pt>
  </dgm:ptLst>
  <dgm:cxnLst>
    <dgm:cxn modelId="{E1150964-0511-4900-B8D4-F1DE37937CFB}" type="presOf" srcId="{11DAA393-D86A-469F-B673-2DBD902C8F0C}" destId="{064574FC-17A3-477C-87D5-33560926D4FD}" srcOrd="1" destOrd="0" presId="urn:microsoft.com/office/officeart/2005/8/layout/cycle4"/>
    <dgm:cxn modelId="{A6A1A4EF-025E-4A2E-93B0-4B23C180D04C}" type="presOf" srcId="{0E896FE8-2F62-4CAF-9826-06742AA0CB0F}" destId="{43B35128-A5A2-4163-AA71-03179B30CF8A}" srcOrd="0" destOrd="1" presId="urn:microsoft.com/office/officeart/2005/8/layout/cycle4"/>
    <dgm:cxn modelId="{CA98ED97-002E-43B3-AEF2-A32223C568C7}" type="presOf" srcId="{45870F85-61D8-4B8E-B6E6-AEB20D9046C0}" destId="{43B35128-A5A2-4163-AA71-03179B30CF8A}" srcOrd="0" destOrd="0" presId="urn:microsoft.com/office/officeart/2005/8/layout/cycle4"/>
    <dgm:cxn modelId="{222CF9FD-7364-43E2-863B-1FF67B2041FB}" type="presOf" srcId="{52FDFFF7-C701-4AC0-82BE-B9D246E7B05F}" destId="{064574FC-17A3-477C-87D5-33560926D4FD}" srcOrd="1" destOrd="1" presId="urn:microsoft.com/office/officeart/2005/8/layout/cycle4"/>
    <dgm:cxn modelId="{31E78DB8-022B-4E3A-AD62-807466D53E32}" type="presOf" srcId="{F82C4184-306D-484C-9C36-B198157558A3}" destId="{4158F17E-6D42-4DF6-80DA-33FC88BFEB8A}" srcOrd="0" destOrd="0" presId="urn:microsoft.com/office/officeart/2005/8/layout/cycle4"/>
    <dgm:cxn modelId="{2BC3478F-2E23-406F-86E1-BE6490CED789}" type="presOf" srcId="{11DAA393-D86A-469F-B673-2DBD902C8F0C}" destId="{B5A890C1-B150-4AF6-83CA-ACC4E531A1AD}" srcOrd="0" destOrd="0" presId="urn:microsoft.com/office/officeart/2005/8/layout/cycle4"/>
    <dgm:cxn modelId="{6D69307E-6C53-4BA8-A0E4-6DD07815CCC4}" srcId="{CAFEAD49-7368-4419-A213-309E12ED23E6}" destId="{F82C4184-306D-484C-9C36-B198157558A3}" srcOrd="0" destOrd="0" parTransId="{01828D4D-1C83-445A-B313-77DC02D19C8D}" sibTransId="{A985A5B7-EBFD-48F4-9E54-2E4E7BF8E7B2}"/>
    <dgm:cxn modelId="{B0C868DF-A47E-4981-A839-79175A47EF0D}" srcId="{F82C4184-306D-484C-9C36-B198157558A3}" destId="{0E896FE8-2F62-4CAF-9826-06742AA0CB0F}" srcOrd="1" destOrd="0" parTransId="{1020058C-C53D-45CA-8063-ACC19A621C7F}" sibTransId="{DAAF6250-1863-4A11-AEE6-4694D314D572}"/>
    <dgm:cxn modelId="{ADD12A53-1E1B-4B95-830B-F5FD5DFDC8CA}" srcId="{CAFEAD49-7368-4419-A213-309E12ED23E6}" destId="{E9859F7F-96F6-46EE-A306-886C8750C248}" srcOrd="1" destOrd="0" parTransId="{3FCEDBD0-031E-49AF-B65B-5883A365FE00}" sibTransId="{6EE30A29-1EE5-4D24-9075-EF49F266710D}"/>
    <dgm:cxn modelId="{29BA6287-24BD-4716-BB53-B73E4FCDFEFB}" srcId="{E9859F7F-96F6-46EE-A306-886C8750C248}" destId="{52FDFFF7-C701-4AC0-82BE-B9D246E7B05F}" srcOrd="1" destOrd="0" parTransId="{445A05CF-7CDE-4097-B0CE-268592329006}" sibTransId="{0169CC87-8BE7-4EAF-907A-A949F5859D49}"/>
    <dgm:cxn modelId="{7A1E74FB-7129-4877-92EB-3B61EDC92EF4}" srcId="{F82C4184-306D-484C-9C36-B198157558A3}" destId="{45870F85-61D8-4B8E-B6E6-AEB20D9046C0}" srcOrd="0" destOrd="0" parTransId="{B982DF8A-B44E-41F4-9F12-50261133F78E}" sibTransId="{E483AA50-AEEB-4BF1-884C-CEE25E1929F7}"/>
    <dgm:cxn modelId="{DA7001CD-8801-49C4-818A-9CE466678EB4}" type="presOf" srcId="{0E896FE8-2F62-4CAF-9826-06742AA0CB0F}" destId="{6B9F35AB-2E54-4BEC-92AC-7E229CEA7CD0}" srcOrd="1" destOrd="1" presId="urn:microsoft.com/office/officeart/2005/8/layout/cycle4"/>
    <dgm:cxn modelId="{7A1F7ADB-506E-43DC-9079-F12D3C8B66B4}" type="presOf" srcId="{CAFEAD49-7368-4419-A213-309E12ED23E6}" destId="{286A4875-BFB0-4426-87C4-9A96AED8B125}" srcOrd="0" destOrd="0" presId="urn:microsoft.com/office/officeart/2005/8/layout/cycle4"/>
    <dgm:cxn modelId="{BCF20FCD-53E0-4E82-B231-EFFB0F0825A3}" srcId="{E9859F7F-96F6-46EE-A306-886C8750C248}" destId="{11DAA393-D86A-469F-B673-2DBD902C8F0C}" srcOrd="0" destOrd="0" parTransId="{F5A67EF5-3E0C-48F0-A4A8-B3D5D30F31CD}" sibTransId="{9C051E63-F33E-463D-B34B-99853487F0DE}"/>
    <dgm:cxn modelId="{9CC877F5-BAC0-443C-B42F-D60D42D93A25}" type="presOf" srcId="{45870F85-61D8-4B8E-B6E6-AEB20D9046C0}" destId="{6B9F35AB-2E54-4BEC-92AC-7E229CEA7CD0}" srcOrd="1" destOrd="0" presId="urn:microsoft.com/office/officeart/2005/8/layout/cycle4"/>
    <dgm:cxn modelId="{1C4969B4-7B34-4103-85D6-82AE47546F54}" type="presOf" srcId="{52FDFFF7-C701-4AC0-82BE-B9D246E7B05F}" destId="{B5A890C1-B150-4AF6-83CA-ACC4E531A1AD}" srcOrd="0" destOrd="1" presId="urn:microsoft.com/office/officeart/2005/8/layout/cycle4"/>
    <dgm:cxn modelId="{4775A757-3DC5-4BAC-B3C6-1A9B94332DDB}" type="presOf" srcId="{E9859F7F-96F6-46EE-A306-886C8750C248}" destId="{B397BC1A-FD94-483E-A041-A472164C9612}" srcOrd="0" destOrd="0" presId="urn:microsoft.com/office/officeart/2005/8/layout/cycle4"/>
    <dgm:cxn modelId="{D125A4FC-C148-4879-BA19-350EFAC23E9A}" type="presParOf" srcId="{286A4875-BFB0-4426-87C4-9A96AED8B125}" destId="{37E37476-2D79-4553-AA86-57B6E8A31FBF}" srcOrd="0" destOrd="0" presId="urn:microsoft.com/office/officeart/2005/8/layout/cycle4"/>
    <dgm:cxn modelId="{A37FD592-753C-4DBD-BD57-115FB05EE25D}" type="presParOf" srcId="{37E37476-2D79-4553-AA86-57B6E8A31FBF}" destId="{89FCDFE9-6EDF-4D2B-AAF4-68D1E47FC1EB}" srcOrd="0" destOrd="0" presId="urn:microsoft.com/office/officeart/2005/8/layout/cycle4"/>
    <dgm:cxn modelId="{3F0341B5-CF69-4D15-A02F-207F2648403F}" type="presParOf" srcId="{89FCDFE9-6EDF-4D2B-AAF4-68D1E47FC1EB}" destId="{43B35128-A5A2-4163-AA71-03179B30CF8A}" srcOrd="0" destOrd="0" presId="urn:microsoft.com/office/officeart/2005/8/layout/cycle4"/>
    <dgm:cxn modelId="{A9EEAB80-71CF-4248-90DA-81CEE2C0C599}" type="presParOf" srcId="{89FCDFE9-6EDF-4D2B-AAF4-68D1E47FC1EB}" destId="{6B9F35AB-2E54-4BEC-92AC-7E229CEA7CD0}" srcOrd="1" destOrd="0" presId="urn:microsoft.com/office/officeart/2005/8/layout/cycle4"/>
    <dgm:cxn modelId="{817DFFC5-867F-4A06-912C-8753226FA41B}" type="presParOf" srcId="{37E37476-2D79-4553-AA86-57B6E8A31FBF}" destId="{3CF8808F-EA92-46DC-A870-63E8EB772FE4}" srcOrd="1" destOrd="0" presId="urn:microsoft.com/office/officeart/2005/8/layout/cycle4"/>
    <dgm:cxn modelId="{9E4AE0EE-9649-4094-90EA-88C43FF4B965}" type="presParOf" srcId="{3CF8808F-EA92-46DC-A870-63E8EB772FE4}" destId="{B5A890C1-B150-4AF6-83CA-ACC4E531A1AD}" srcOrd="0" destOrd="0" presId="urn:microsoft.com/office/officeart/2005/8/layout/cycle4"/>
    <dgm:cxn modelId="{FF53827E-9784-4D3E-912C-01D34A008BB4}" type="presParOf" srcId="{3CF8808F-EA92-46DC-A870-63E8EB772FE4}" destId="{064574FC-17A3-477C-87D5-33560926D4FD}" srcOrd="1" destOrd="0" presId="urn:microsoft.com/office/officeart/2005/8/layout/cycle4"/>
    <dgm:cxn modelId="{718BC93D-FD33-4C66-8D3B-515675378A6C}" type="presParOf" srcId="{37E37476-2D79-4553-AA86-57B6E8A31FBF}" destId="{CDD25E0E-4B7C-4EE2-92F3-1C1A32DEE0D6}" srcOrd="2" destOrd="0" presId="urn:microsoft.com/office/officeart/2005/8/layout/cycle4"/>
    <dgm:cxn modelId="{E9F62270-DA74-4CE4-94FC-4886B5BB3ED7}" type="presParOf" srcId="{286A4875-BFB0-4426-87C4-9A96AED8B125}" destId="{89E7FE5A-14AC-45ED-A7D2-61816C90CE25}" srcOrd="1" destOrd="0" presId="urn:microsoft.com/office/officeart/2005/8/layout/cycle4"/>
    <dgm:cxn modelId="{52C98F8E-95B1-4160-AC81-08AD4AB7B477}" type="presParOf" srcId="{89E7FE5A-14AC-45ED-A7D2-61816C90CE25}" destId="{4158F17E-6D42-4DF6-80DA-33FC88BFEB8A}" srcOrd="0" destOrd="0" presId="urn:microsoft.com/office/officeart/2005/8/layout/cycle4"/>
    <dgm:cxn modelId="{FB9AB5F0-9D6F-43FC-8E61-98AC0574F163}" type="presParOf" srcId="{89E7FE5A-14AC-45ED-A7D2-61816C90CE25}" destId="{B397BC1A-FD94-483E-A041-A472164C9612}" srcOrd="1" destOrd="0" presId="urn:microsoft.com/office/officeart/2005/8/layout/cycle4"/>
    <dgm:cxn modelId="{3702292E-6FD1-4E81-A08A-124EB893554D}" type="presParOf" srcId="{89E7FE5A-14AC-45ED-A7D2-61816C90CE25}" destId="{2AD87FDF-4F4A-4872-91A4-41F4B22A3705}" srcOrd="2" destOrd="0" presId="urn:microsoft.com/office/officeart/2005/8/layout/cycle4"/>
    <dgm:cxn modelId="{3D32D29D-0EC7-43C1-A39F-7C928D8A641F}" type="presParOf" srcId="{89E7FE5A-14AC-45ED-A7D2-61816C90CE25}" destId="{2DD6B8A8-A0C8-46C1-B6E4-481D58D7D916}" srcOrd="3" destOrd="0" presId="urn:microsoft.com/office/officeart/2005/8/layout/cycle4"/>
    <dgm:cxn modelId="{0CC1FC44-F982-4847-8839-D39F1C9F4D64}" type="presParOf" srcId="{89E7FE5A-14AC-45ED-A7D2-61816C90CE25}" destId="{92E5BABF-71DB-4E08-83A6-9B328CF95AF0}" srcOrd="4" destOrd="0" presId="urn:microsoft.com/office/officeart/2005/8/layout/cycle4"/>
    <dgm:cxn modelId="{46D519B1-A1DE-45D4-A9F3-E44B951CE28C}" type="presParOf" srcId="{286A4875-BFB0-4426-87C4-9A96AED8B125}" destId="{FDDB68FC-D71E-41DF-BB95-235EA203F067}" srcOrd="2" destOrd="0" presId="urn:microsoft.com/office/officeart/2005/8/layout/cycle4"/>
    <dgm:cxn modelId="{0BC8D931-3B6C-454E-B9E6-558AB4655C61}" type="presParOf" srcId="{286A4875-BFB0-4426-87C4-9A96AED8B125}" destId="{9BD79414-C621-4417-A137-8E30E939022C}"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E"/>
          </a:p>
        </p:txBody>
      </p:sp>
      <p:sp>
        <p:nvSpPr>
          <p:cNvPr id="4" name="Marcador de fecha 3"/>
          <p:cNvSpPr>
            <a:spLocks noGrp="1"/>
          </p:cNvSpPr>
          <p:nvPr>
            <p:ph type="dt" sz="half" idx="10"/>
          </p:nvPr>
        </p:nvSpPr>
        <p:spPr/>
        <p:txBody>
          <a:bodyPr/>
          <a:lstStyle/>
          <a:p>
            <a:fld id="{50B4D29E-31A5-48E2-BBF5-14ADB7B4668B}"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1807496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50B4D29E-31A5-48E2-BBF5-14ADB7B4668B}"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2441551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50B4D29E-31A5-48E2-BBF5-14ADB7B4668B}"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971217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50B4D29E-31A5-48E2-BBF5-14ADB7B4668B}"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1391782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50B4D29E-31A5-48E2-BBF5-14ADB7B4668B}" type="datetimeFigureOut">
              <a:rPr lang="es-PE" smtClean="0"/>
              <a:t>13/07/2015</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256589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fecha 4"/>
          <p:cNvSpPr>
            <a:spLocks noGrp="1"/>
          </p:cNvSpPr>
          <p:nvPr>
            <p:ph type="dt" sz="half" idx="10"/>
          </p:nvPr>
        </p:nvSpPr>
        <p:spPr/>
        <p:txBody>
          <a:bodyPr/>
          <a:lstStyle/>
          <a:p>
            <a:fld id="{50B4D29E-31A5-48E2-BBF5-14ADB7B4668B}" type="datetimeFigureOut">
              <a:rPr lang="es-PE" smtClean="0"/>
              <a:t>13/07/2015</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1269110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Marcador de fecha 6"/>
          <p:cNvSpPr>
            <a:spLocks noGrp="1"/>
          </p:cNvSpPr>
          <p:nvPr>
            <p:ph type="dt" sz="half" idx="10"/>
          </p:nvPr>
        </p:nvSpPr>
        <p:spPr/>
        <p:txBody>
          <a:bodyPr/>
          <a:lstStyle/>
          <a:p>
            <a:fld id="{50B4D29E-31A5-48E2-BBF5-14ADB7B4668B}" type="datetimeFigureOut">
              <a:rPr lang="es-PE" smtClean="0"/>
              <a:t>13/07/2015</a:t>
            </a:fld>
            <a:endParaRPr lang="es-PE"/>
          </a:p>
        </p:txBody>
      </p:sp>
      <p:sp>
        <p:nvSpPr>
          <p:cNvPr id="8" name="Marcador de pie de página 7"/>
          <p:cNvSpPr>
            <a:spLocks noGrp="1"/>
          </p:cNvSpPr>
          <p:nvPr>
            <p:ph type="ftr" sz="quarter" idx="11"/>
          </p:nvPr>
        </p:nvSpPr>
        <p:spPr/>
        <p:txBody>
          <a:bodyPr/>
          <a:lstStyle/>
          <a:p>
            <a:endParaRPr lang="es-PE"/>
          </a:p>
        </p:txBody>
      </p:sp>
      <p:sp>
        <p:nvSpPr>
          <p:cNvPr id="9" name="Marcador de número de diapositiva 8"/>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4170308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fecha 2"/>
          <p:cNvSpPr>
            <a:spLocks noGrp="1"/>
          </p:cNvSpPr>
          <p:nvPr>
            <p:ph type="dt" sz="half" idx="10"/>
          </p:nvPr>
        </p:nvSpPr>
        <p:spPr/>
        <p:txBody>
          <a:bodyPr/>
          <a:lstStyle/>
          <a:p>
            <a:fld id="{50B4D29E-31A5-48E2-BBF5-14ADB7B4668B}" type="datetimeFigureOut">
              <a:rPr lang="es-PE" smtClean="0"/>
              <a:t>13/07/2015</a:t>
            </a:fld>
            <a:endParaRPr lang="es-PE"/>
          </a:p>
        </p:txBody>
      </p:sp>
      <p:sp>
        <p:nvSpPr>
          <p:cNvPr id="4" name="Marcador de pie de página 3"/>
          <p:cNvSpPr>
            <a:spLocks noGrp="1"/>
          </p:cNvSpPr>
          <p:nvPr>
            <p:ph type="ftr" sz="quarter" idx="11"/>
          </p:nvPr>
        </p:nvSpPr>
        <p:spPr/>
        <p:txBody>
          <a:bodyPr/>
          <a:lstStyle/>
          <a:p>
            <a:endParaRPr lang="es-PE"/>
          </a:p>
        </p:txBody>
      </p:sp>
      <p:sp>
        <p:nvSpPr>
          <p:cNvPr id="5" name="Marcador de número de diapositiva 4"/>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287260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0B4D29E-31A5-48E2-BBF5-14ADB7B4668B}" type="datetimeFigureOut">
              <a:rPr lang="es-PE" smtClean="0"/>
              <a:t>13/07/2015</a:t>
            </a:fld>
            <a:endParaRPr lang="es-PE"/>
          </a:p>
        </p:txBody>
      </p:sp>
      <p:sp>
        <p:nvSpPr>
          <p:cNvPr id="3" name="Marcador de pie de página 2"/>
          <p:cNvSpPr>
            <a:spLocks noGrp="1"/>
          </p:cNvSpPr>
          <p:nvPr>
            <p:ph type="ftr" sz="quarter" idx="11"/>
          </p:nvPr>
        </p:nvSpPr>
        <p:spPr/>
        <p:txBody>
          <a:bodyPr/>
          <a:lstStyle/>
          <a:p>
            <a:endParaRPr lang="es-PE"/>
          </a:p>
        </p:txBody>
      </p:sp>
      <p:sp>
        <p:nvSpPr>
          <p:cNvPr id="4" name="Marcador de número de diapositiva 3"/>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3156666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0B4D29E-31A5-48E2-BBF5-14ADB7B4668B}" type="datetimeFigureOut">
              <a:rPr lang="es-PE" smtClean="0"/>
              <a:t>13/07/2015</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1358064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0B4D29E-31A5-48E2-BBF5-14ADB7B4668B}" type="datetimeFigureOut">
              <a:rPr lang="es-PE" smtClean="0"/>
              <a:t>13/07/2015</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9ADED5CF-3A5B-4835-9215-482DB587805B}" type="slidenum">
              <a:rPr lang="es-PE" smtClean="0"/>
              <a:t>‹Nº›</a:t>
            </a:fld>
            <a:endParaRPr lang="es-PE"/>
          </a:p>
        </p:txBody>
      </p:sp>
    </p:spTree>
    <p:extLst>
      <p:ext uri="{BB962C8B-B14F-4D97-AF65-F5344CB8AC3E}">
        <p14:creationId xmlns:p14="http://schemas.microsoft.com/office/powerpoint/2010/main" val="2970347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B4D29E-31A5-48E2-BBF5-14ADB7B4668B}" type="datetimeFigureOut">
              <a:rPr lang="es-PE" smtClean="0"/>
              <a:t>13/07/2015</a:t>
            </a:fld>
            <a:endParaRPr lang="es-P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DED5CF-3A5B-4835-9215-482DB587805B}" type="slidenum">
              <a:rPr lang="es-PE" smtClean="0"/>
              <a:t>‹Nº›</a:t>
            </a:fld>
            <a:endParaRPr lang="es-PE"/>
          </a:p>
        </p:txBody>
      </p:sp>
    </p:spTree>
    <p:extLst>
      <p:ext uri="{BB962C8B-B14F-4D97-AF65-F5344CB8AC3E}">
        <p14:creationId xmlns:p14="http://schemas.microsoft.com/office/powerpoint/2010/main" val="771437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3421" y="2653241"/>
            <a:ext cx="4495946" cy="29809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ángulo 4"/>
          <p:cNvSpPr/>
          <p:nvPr/>
        </p:nvSpPr>
        <p:spPr>
          <a:xfrm>
            <a:off x="2817033" y="760572"/>
            <a:ext cx="6316160" cy="830997"/>
          </a:xfrm>
          <a:prstGeom prst="rect">
            <a:avLst/>
          </a:prstGeom>
          <a:noFill/>
        </p:spPr>
        <p:txBody>
          <a:bodyPr>
            <a:spAutoFit/>
          </a:bodyPr>
          <a:lstStyle/>
          <a:p>
            <a:pPr algn="ctr">
              <a:defRPr/>
            </a:pPr>
            <a:r>
              <a:rPr lang="es-ES" sz="2400" b="1" dirty="0">
                <a:ln w="0"/>
                <a:effectLst>
                  <a:reflection blurRad="6350" stA="53000" endA="300" endPos="35500" dir="5400000" sy="-90000" algn="bl" rotWithShape="0"/>
                </a:effectLst>
              </a:rPr>
              <a:t>Normas Internacionales de Contabilidad para el Sector Público NICSP </a:t>
            </a:r>
          </a:p>
        </p:txBody>
      </p:sp>
      <p:sp>
        <p:nvSpPr>
          <p:cNvPr id="6" name="CuadroTexto 4"/>
          <p:cNvSpPr txBox="1">
            <a:spLocks noChangeArrowheads="1"/>
          </p:cNvSpPr>
          <p:nvPr/>
        </p:nvSpPr>
        <p:spPr bwMode="auto">
          <a:xfrm>
            <a:off x="3454163" y="1799239"/>
            <a:ext cx="50419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es-PE" sz="1400" b="1" dirty="0" smtClean="0">
                <a:ln w="0"/>
                <a:effectLst>
                  <a:reflection blurRad="6350" stA="53000" endA="300" endPos="35500" dir="5400000" sy="-90000" algn="bl" rotWithShape="0"/>
                </a:effectLst>
              </a:rPr>
              <a:t>NICSP 31 ACTIVOS INTANGIBLES</a:t>
            </a:r>
            <a:endParaRPr lang="es-ES" sz="1400" b="1" dirty="0">
              <a:ln w="0"/>
              <a:effectLst>
                <a:reflection blurRad="6350" stA="53000" endA="300" endPos="35500" dir="5400000" sy="-90000" algn="bl" rotWithShape="0"/>
              </a:effectLst>
            </a:endParaRPr>
          </a:p>
        </p:txBody>
      </p:sp>
    </p:spTree>
    <p:extLst>
      <p:ext uri="{BB962C8B-B14F-4D97-AF65-F5344CB8AC3E}">
        <p14:creationId xmlns:p14="http://schemas.microsoft.com/office/powerpoint/2010/main" val="3529955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54478" y="751342"/>
            <a:ext cx="11283043" cy="5078313"/>
          </a:xfrm>
          <a:prstGeom prst="rect">
            <a:avLst/>
          </a:prstGeom>
        </p:spPr>
        <p:txBody>
          <a:bodyPr wrap="square">
            <a:spAutoFit/>
          </a:bodyPr>
          <a:lstStyle/>
          <a:p>
            <a:pPr algn="just"/>
            <a:r>
              <a:rPr lang="es-PE" b="1" u="sng" dirty="0" smtClean="0">
                <a:solidFill>
                  <a:schemeClr val="accent1">
                    <a:lumMod val="50000"/>
                  </a:schemeClr>
                </a:solidFill>
                <a:latin typeface="Verdana" panose="020B0604030504040204" pitchFamily="34" charset="0"/>
              </a:rPr>
              <a:t>SOLUCIÓN:</a:t>
            </a:r>
          </a:p>
          <a:p>
            <a:pPr algn="just"/>
            <a:endParaRPr lang="es-PE" b="1" u="sng" dirty="0" smtClean="0">
              <a:solidFill>
                <a:schemeClr val="accent1">
                  <a:lumMod val="50000"/>
                </a:schemeClr>
              </a:solidFill>
              <a:latin typeface="Verdana" panose="020B0604030504040204" pitchFamily="34" charset="0"/>
            </a:endParaRPr>
          </a:p>
          <a:p>
            <a:pPr algn="just"/>
            <a:r>
              <a:rPr lang="es-PE" dirty="0" smtClean="0">
                <a:solidFill>
                  <a:srgbClr val="000000"/>
                </a:solidFill>
                <a:latin typeface="Verdana" panose="020B0604030504040204" pitchFamily="34" charset="0"/>
              </a:rPr>
              <a:t>A </a:t>
            </a:r>
            <a:r>
              <a:rPr lang="es-PE" dirty="0">
                <a:solidFill>
                  <a:srgbClr val="000000"/>
                </a:solidFill>
                <a:latin typeface="Verdana" panose="020B0604030504040204" pitchFamily="34" charset="0"/>
              </a:rPr>
              <a:t>partir de la información disponible, este desembolso parece cumplir con los criterios para el reconocimiento como un activo de conformidad con la NICSP 31 Activos Intangibles: </a:t>
            </a:r>
          </a:p>
          <a:p>
            <a:pPr marL="285750" indent="-285750" algn="just">
              <a:buFont typeface="Arial" panose="020B0604020202020204" pitchFamily="34" charset="0"/>
              <a:buChar char="•"/>
            </a:pPr>
            <a:endParaRPr lang="es-PE" dirty="0" smtClean="0">
              <a:solidFill>
                <a:srgbClr val="000000"/>
              </a:solidFill>
              <a:latin typeface="Verdana" panose="020B0604030504040204" pitchFamily="34" charset="0"/>
            </a:endParaRPr>
          </a:p>
          <a:p>
            <a:pPr marL="285750" indent="-285750" algn="just">
              <a:buFont typeface="Arial" panose="020B0604020202020204" pitchFamily="34" charset="0"/>
              <a:buChar char="•"/>
            </a:pPr>
            <a:r>
              <a:rPr lang="es-PE" dirty="0" smtClean="0">
                <a:solidFill>
                  <a:srgbClr val="000000"/>
                </a:solidFill>
                <a:latin typeface="Verdana" panose="020B0604030504040204" pitchFamily="34" charset="0"/>
              </a:rPr>
              <a:t>La </a:t>
            </a:r>
            <a:r>
              <a:rPr lang="es-PE" dirty="0">
                <a:solidFill>
                  <a:srgbClr val="000000"/>
                </a:solidFill>
                <a:latin typeface="Verdana" panose="020B0604030504040204" pitchFamily="34" charset="0"/>
              </a:rPr>
              <a:t>tecnología propuesta puede ser utilizada por la entidad. </a:t>
            </a:r>
          </a:p>
          <a:p>
            <a:pPr marL="285750" indent="-285750" algn="just">
              <a:buFont typeface="Arial" panose="020B0604020202020204" pitchFamily="34" charset="0"/>
              <a:buChar char="•"/>
            </a:pPr>
            <a:r>
              <a:rPr lang="es-PE" dirty="0" smtClean="0">
                <a:solidFill>
                  <a:srgbClr val="000000"/>
                </a:solidFill>
                <a:latin typeface="Verdana" panose="020B0604030504040204" pitchFamily="34" charset="0"/>
              </a:rPr>
              <a:t>La </a:t>
            </a:r>
            <a:r>
              <a:rPr lang="es-PE" dirty="0">
                <a:solidFill>
                  <a:srgbClr val="000000"/>
                </a:solidFill>
                <a:latin typeface="Verdana" panose="020B0604030504040204" pitchFamily="34" charset="0"/>
              </a:rPr>
              <a:t>información disponible sugiere que es técnicamente factible. </a:t>
            </a:r>
          </a:p>
          <a:p>
            <a:pPr marL="285750" indent="-285750" algn="just">
              <a:buFont typeface="Arial" panose="020B0604020202020204" pitchFamily="34" charset="0"/>
              <a:buChar char="•"/>
            </a:pPr>
            <a:r>
              <a:rPr lang="es-PE" dirty="0" smtClean="0">
                <a:solidFill>
                  <a:srgbClr val="000000"/>
                </a:solidFill>
                <a:latin typeface="Verdana" panose="020B0604030504040204" pitchFamily="34" charset="0"/>
              </a:rPr>
              <a:t>La </a:t>
            </a:r>
            <a:r>
              <a:rPr lang="es-PE" dirty="0">
                <a:solidFill>
                  <a:srgbClr val="000000"/>
                </a:solidFill>
                <a:latin typeface="Verdana" panose="020B0604030504040204" pitchFamily="34" charset="0"/>
              </a:rPr>
              <a:t>entidad espera recibir un beneficio económico en forma de ahorros de costos. </a:t>
            </a:r>
          </a:p>
          <a:p>
            <a:pPr marL="285750" indent="-285750" algn="just">
              <a:buFont typeface="Arial" panose="020B0604020202020204" pitchFamily="34" charset="0"/>
              <a:buChar char="•"/>
            </a:pPr>
            <a:r>
              <a:rPr lang="es-PE" dirty="0" smtClean="0">
                <a:solidFill>
                  <a:srgbClr val="000000"/>
                </a:solidFill>
                <a:latin typeface="Verdana" panose="020B0604030504040204" pitchFamily="34" charset="0"/>
              </a:rPr>
              <a:t>El </a:t>
            </a:r>
            <a:r>
              <a:rPr lang="es-PE" dirty="0">
                <a:solidFill>
                  <a:srgbClr val="000000"/>
                </a:solidFill>
                <a:latin typeface="Verdana" panose="020B0604030504040204" pitchFamily="34" charset="0"/>
              </a:rPr>
              <a:t>gasto puede medirse y se identifica como </a:t>
            </a:r>
            <a:r>
              <a:rPr lang="es-PE" dirty="0" smtClean="0">
                <a:solidFill>
                  <a:srgbClr val="000000"/>
                </a:solidFill>
                <a:latin typeface="Verdana" panose="020B0604030504040204" pitchFamily="34" charset="0"/>
              </a:rPr>
              <a:t>S/.100.000</a:t>
            </a:r>
            <a:r>
              <a:rPr lang="es-PE" dirty="0">
                <a:solidFill>
                  <a:srgbClr val="000000"/>
                </a:solidFill>
                <a:latin typeface="Verdana" panose="020B0604030504040204" pitchFamily="34" charset="0"/>
              </a:rPr>
              <a:t>. </a:t>
            </a:r>
          </a:p>
          <a:p>
            <a:pPr marL="285750" indent="-285750" algn="just">
              <a:buFont typeface="Arial" panose="020B0604020202020204" pitchFamily="34" charset="0"/>
              <a:buChar char="•"/>
            </a:pPr>
            <a:r>
              <a:rPr lang="es-PE" dirty="0" smtClean="0">
                <a:solidFill>
                  <a:srgbClr val="000000"/>
                </a:solidFill>
                <a:latin typeface="Verdana" panose="020B0604030504040204" pitchFamily="34" charset="0"/>
              </a:rPr>
              <a:t>La </a:t>
            </a:r>
            <a:r>
              <a:rPr lang="es-PE" dirty="0">
                <a:solidFill>
                  <a:srgbClr val="000000"/>
                </a:solidFill>
                <a:latin typeface="Verdana" panose="020B0604030504040204" pitchFamily="34" charset="0"/>
              </a:rPr>
              <a:t>organización tiene la intención de utilizarlo el año próximo (y por lo tanto de completarlo). </a:t>
            </a:r>
          </a:p>
          <a:p>
            <a:pPr marL="285750" indent="-285750" algn="just">
              <a:buFont typeface="Arial" panose="020B0604020202020204" pitchFamily="34" charset="0"/>
              <a:buChar char="•"/>
            </a:pPr>
            <a:r>
              <a:rPr lang="es-PE" dirty="0" smtClean="0">
                <a:solidFill>
                  <a:srgbClr val="000000"/>
                </a:solidFill>
                <a:latin typeface="Verdana" panose="020B0604030504040204" pitchFamily="34" charset="0"/>
              </a:rPr>
              <a:t>Dado </a:t>
            </a:r>
            <a:r>
              <a:rPr lang="es-PE" dirty="0">
                <a:solidFill>
                  <a:srgbClr val="000000"/>
                </a:solidFill>
                <a:latin typeface="Verdana" panose="020B0604030504040204" pitchFamily="34" charset="0"/>
              </a:rPr>
              <a:t>que la organización está en la etapa de prueba final previa a la implementación y no se presentó ninguna inquietud en cuanto a la factibilidad, sería razonable concluir que la entidad finalizará el proyecto. </a:t>
            </a:r>
          </a:p>
          <a:p>
            <a:pPr algn="just"/>
            <a:endParaRPr lang="es-PE" dirty="0">
              <a:solidFill>
                <a:srgbClr val="000000"/>
              </a:solidFill>
              <a:latin typeface="Verdana" panose="020B0604030504040204" pitchFamily="34" charset="0"/>
            </a:endParaRPr>
          </a:p>
          <a:p>
            <a:pPr algn="just"/>
            <a:r>
              <a:rPr lang="es-PE" dirty="0">
                <a:solidFill>
                  <a:srgbClr val="000000"/>
                </a:solidFill>
                <a:latin typeface="Verdana" panose="020B0604030504040204" pitchFamily="34" charset="0"/>
              </a:rPr>
              <a:t>Asientos contables: </a:t>
            </a:r>
            <a:endParaRPr lang="es-PE" dirty="0" smtClean="0">
              <a:solidFill>
                <a:srgbClr val="000000"/>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dirty="0" smtClean="0">
                <a:solidFill>
                  <a:srgbClr val="000000"/>
                </a:solidFill>
                <a:latin typeface="Verdana" panose="020B0604030504040204" pitchFamily="34" charset="0"/>
              </a:rPr>
              <a:t>Activos </a:t>
            </a:r>
            <a:r>
              <a:rPr lang="es-PE" dirty="0">
                <a:solidFill>
                  <a:srgbClr val="000000"/>
                </a:solidFill>
                <a:latin typeface="Verdana" panose="020B0604030504040204" pitchFamily="34" charset="0"/>
              </a:rPr>
              <a:t>intangibles </a:t>
            </a:r>
            <a:r>
              <a:rPr lang="es-PE" dirty="0" smtClean="0">
                <a:solidFill>
                  <a:srgbClr val="000000"/>
                </a:solidFill>
                <a:latin typeface="Verdana" panose="020B0604030504040204" pitchFamily="34" charset="0"/>
              </a:rPr>
              <a:t>   100.000 </a:t>
            </a:r>
            <a:endParaRPr lang="es-PE" dirty="0">
              <a:solidFill>
                <a:srgbClr val="000000"/>
              </a:solidFill>
              <a:latin typeface="Verdana" panose="020B0604030504040204" pitchFamily="34" charset="0"/>
            </a:endParaRPr>
          </a:p>
          <a:p>
            <a:pPr algn="just"/>
            <a:r>
              <a:rPr lang="es-PE" dirty="0" smtClean="0">
                <a:solidFill>
                  <a:srgbClr val="000000"/>
                </a:solidFill>
                <a:latin typeface="Verdana" panose="020B0604030504040204" pitchFamily="34" charset="0"/>
              </a:rPr>
              <a:t>Gastos </a:t>
            </a:r>
            <a:r>
              <a:rPr lang="es-PE" dirty="0">
                <a:solidFill>
                  <a:srgbClr val="000000"/>
                </a:solidFill>
                <a:latin typeface="Verdana" panose="020B0604030504040204" pitchFamily="34" charset="0"/>
              </a:rPr>
              <a:t>– salarios </a:t>
            </a:r>
            <a:r>
              <a:rPr lang="es-PE" dirty="0" smtClean="0">
                <a:solidFill>
                  <a:srgbClr val="000000"/>
                </a:solidFill>
                <a:latin typeface="Verdana" panose="020B0604030504040204" pitchFamily="34" charset="0"/>
              </a:rPr>
              <a:t>                    100.000 </a:t>
            </a:r>
          </a:p>
        </p:txBody>
      </p:sp>
    </p:spTree>
    <p:extLst>
      <p:ext uri="{BB962C8B-B14F-4D97-AF65-F5344CB8AC3E}">
        <p14:creationId xmlns:p14="http://schemas.microsoft.com/office/powerpoint/2010/main" val="26566659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10242" y="243512"/>
            <a:ext cx="5486401" cy="6370975"/>
          </a:xfrm>
          <a:prstGeom prst="rect">
            <a:avLst/>
          </a:prstGeom>
        </p:spPr>
        <p:txBody>
          <a:bodyPr wrap="square">
            <a:spAutoFit/>
          </a:bodyPr>
          <a:lstStyle/>
          <a:p>
            <a:pPr algn="just"/>
            <a:r>
              <a:rPr lang="es-PE" sz="1600" b="1" dirty="0">
                <a:solidFill>
                  <a:schemeClr val="accent1">
                    <a:lumMod val="50000"/>
                  </a:schemeClr>
                </a:solidFill>
                <a:latin typeface="Verdana" panose="020B0604030504040204" pitchFamily="34" charset="0"/>
              </a:rPr>
              <a:t>Amortización de activos con una vida útil </a:t>
            </a:r>
            <a:r>
              <a:rPr lang="es-PE" sz="1600" b="1" dirty="0" smtClean="0">
                <a:solidFill>
                  <a:schemeClr val="accent1">
                    <a:lumMod val="50000"/>
                  </a:schemeClr>
                </a:solidFill>
                <a:latin typeface="Verdana" panose="020B0604030504040204" pitchFamily="34" charset="0"/>
              </a:rPr>
              <a:t>finita</a:t>
            </a:r>
          </a:p>
          <a:p>
            <a:pPr algn="just"/>
            <a:r>
              <a:rPr lang="es-PE" sz="1600" b="1" dirty="0" smtClean="0">
                <a:solidFill>
                  <a:srgbClr val="000000"/>
                </a:solidFill>
                <a:latin typeface="Verdana" panose="020B0604030504040204" pitchFamily="34" charset="0"/>
              </a:rPr>
              <a:t> </a:t>
            </a:r>
            <a:endParaRPr lang="es-PE" sz="1600" dirty="0">
              <a:solidFill>
                <a:srgbClr val="000000"/>
              </a:solidFill>
              <a:latin typeface="Verdana" panose="020B0604030504040204" pitchFamily="34" charset="0"/>
            </a:endParaRPr>
          </a:p>
          <a:p>
            <a:pPr algn="just"/>
            <a:r>
              <a:rPr lang="es-PE" sz="1600" dirty="0">
                <a:solidFill>
                  <a:srgbClr val="000000"/>
                </a:solidFill>
                <a:latin typeface="Verdana" panose="020B0604030504040204" pitchFamily="34" charset="0"/>
              </a:rPr>
              <a:t>Un activo intangible con una vida útil finita se debe amortizar durante su vida útil prevista. </a:t>
            </a:r>
          </a:p>
          <a:p>
            <a:pPr marL="285750" indent="-285750" algn="just">
              <a:buFont typeface="Arial" panose="020B0604020202020204" pitchFamily="34" charset="0"/>
              <a:buChar char="•"/>
            </a:pPr>
            <a:r>
              <a:rPr lang="es-PE" sz="1600" dirty="0" smtClean="0">
                <a:solidFill>
                  <a:srgbClr val="000000"/>
                </a:solidFill>
                <a:latin typeface="Verdana" panose="020B0604030504040204" pitchFamily="34" charset="0"/>
              </a:rPr>
              <a:t>La </a:t>
            </a:r>
            <a:r>
              <a:rPr lang="es-PE" sz="1600" dirty="0">
                <a:solidFill>
                  <a:srgbClr val="000000"/>
                </a:solidFill>
                <a:latin typeface="Verdana" panose="020B0604030504040204" pitchFamily="34" charset="0"/>
              </a:rPr>
              <a:t>amortización comenzará cuando el activo esté disponible para su utilización. </a:t>
            </a:r>
            <a:endParaRPr lang="es-PE" sz="1600" dirty="0" smtClean="0">
              <a:solidFill>
                <a:srgbClr val="000000"/>
              </a:solidFill>
              <a:latin typeface="Verdana" panose="020B0604030504040204" pitchFamily="34" charset="0"/>
            </a:endParaRPr>
          </a:p>
          <a:p>
            <a:pPr marL="285750" indent="-285750" algn="just">
              <a:buFont typeface="Arial" panose="020B0604020202020204" pitchFamily="34" charset="0"/>
              <a:buChar char="•"/>
            </a:pPr>
            <a:endParaRPr lang="es-PE" sz="1600" dirty="0">
              <a:solidFill>
                <a:srgbClr val="000000"/>
              </a:solidFill>
              <a:latin typeface="Verdana" panose="020B0604030504040204" pitchFamily="34" charset="0"/>
            </a:endParaRPr>
          </a:p>
          <a:p>
            <a:pPr marL="285750" indent="-285750" algn="just">
              <a:buFont typeface="Arial" panose="020B0604020202020204" pitchFamily="34" charset="0"/>
              <a:buChar char="•"/>
            </a:pPr>
            <a:r>
              <a:rPr lang="es-PE" sz="1600" dirty="0" smtClean="0">
                <a:solidFill>
                  <a:srgbClr val="000000"/>
                </a:solidFill>
                <a:latin typeface="Verdana" panose="020B0604030504040204" pitchFamily="34" charset="0"/>
              </a:rPr>
              <a:t>La </a:t>
            </a:r>
            <a:r>
              <a:rPr lang="es-PE" sz="1600" dirty="0">
                <a:solidFill>
                  <a:srgbClr val="000000"/>
                </a:solidFill>
                <a:latin typeface="Verdana" panose="020B0604030504040204" pitchFamily="34" charset="0"/>
              </a:rPr>
              <a:t>amortización debe finalizar en la fecha en que se da de baja el activo. </a:t>
            </a:r>
            <a:endParaRPr lang="es-PE" sz="1600" dirty="0" smtClean="0">
              <a:solidFill>
                <a:srgbClr val="000000"/>
              </a:solidFill>
              <a:latin typeface="Verdana" panose="020B0604030504040204" pitchFamily="34" charset="0"/>
            </a:endParaRPr>
          </a:p>
          <a:p>
            <a:pPr marL="285750" indent="-285750" algn="just">
              <a:buFont typeface="Arial" panose="020B0604020202020204" pitchFamily="34" charset="0"/>
              <a:buChar char="•"/>
            </a:pPr>
            <a:endParaRPr lang="es-PE" sz="1600" dirty="0">
              <a:solidFill>
                <a:srgbClr val="000000"/>
              </a:solidFill>
              <a:latin typeface="Verdana" panose="020B0604030504040204" pitchFamily="34" charset="0"/>
            </a:endParaRPr>
          </a:p>
          <a:p>
            <a:pPr marL="285750" indent="-285750" algn="just">
              <a:buFont typeface="Arial" panose="020B0604020202020204" pitchFamily="34" charset="0"/>
              <a:buChar char="•"/>
            </a:pPr>
            <a:r>
              <a:rPr lang="es-PE" sz="1600" dirty="0" smtClean="0">
                <a:solidFill>
                  <a:srgbClr val="000000"/>
                </a:solidFill>
                <a:latin typeface="Verdana" panose="020B0604030504040204" pitchFamily="34" charset="0"/>
              </a:rPr>
              <a:t>El </a:t>
            </a:r>
            <a:r>
              <a:rPr lang="es-PE" sz="1600" dirty="0">
                <a:solidFill>
                  <a:srgbClr val="000000"/>
                </a:solidFill>
                <a:latin typeface="Verdana" panose="020B0604030504040204" pitchFamily="34" charset="0"/>
              </a:rPr>
              <a:t>método de amortización utilizado reflejará el patrón con arreglo al cual se espera que sean consumidos los beneficios económicos futuros del activo. Si este patrón no pudiera ser previsto de forma fiable, se adoptará el método lineal de amortización. </a:t>
            </a:r>
            <a:endParaRPr lang="es-PE" sz="1600" dirty="0" smtClean="0">
              <a:solidFill>
                <a:srgbClr val="000000"/>
              </a:solidFill>
              <a:latin typeface="Verdana" panose="020B0604030504040204" pitchFamily="34" charset="0"/>
            </a:endParaRPr>
          </a:p>
          <a:p>
            <a:pPr marL="285750" indent="-285750" algn="just">
              <a:buFont typeface="Arial" panose="020B0604020202020204" pitchFamily="34" charset="0"/>
              <a:buChar char="•"/>
            </a:pPr>
            <a:endParaRPr lang="es-PE" sz="1600" dirty="0">
              <a:solidFill>
                <a:srgbClr val="000000"/>
              </a:solidFill>
              <a:latin typeface="Verdana" panose="020B0604030504040204" pitchFamily="34" charset="0"/>
            </a:endParaRPr>
          </a:p>
          <a:p>
            <a:pPr marL="285750" indent="-285750" algn="just">
              <a:buFont typeface="Arial" panose="020B0604020202020204" pitchFamily="34" charset="0"/>
              <a:buChar char="•"/>
            </a:pPr>
            <a:r>
              <a:rPr lang="es-PE" sz="1600" dirty="0" smtClean="0">
                <a:solidFill>
                  <a:srgbClr val="000000"/>
                </a:solidFill>
                <a:latin typeface="Verdana" panose="020B0604030504040204" pitchFamily="34" charset="0"/>
              </a:rPr>
              <a:t>El </a:t>
            </a:r>
            <a:r>
              <a:rPr lang="es-PE" sz="1600" dirty="0">
                <a:solidFill>
                  <a:srgbClr val="000000"/>
                </a:solidFill>
                <a:latin typeface="Verdana" panose="020B0604030504040204" pitchFamily="34" charset="0"/>
              </a:rPr>
              <a:t>cargo por amortización para cada período debe reconocerse generalmente como un gasto en el estado de rendimiento </a:t>
            </a:r>
            <a:r>
              <a:rPr lang="es-PE" sz="1600" dirty="0" smtClean="0">
                <a:solidFill>
                  <a:srgbClr val="000000"/>
                </a:solidFill>
                <a:latin typeface="Verdana" panose="020B0604030504040204" pitchFamily="34" charset="0"/>
              </a:rPr>
              <a:t>financiero o estado de gestión F2. </a:t>
            </a:r>
            <a:endParaRPr lang="es-PE" sz="1600" dirty="0">
              <a:solidFill>
                <a:srgbClr val="000000"/>
              </a:solidFill>
              <a:latin typeface="Verdana" panose="020B0604030504040204" pitchFamily="34" charset="0"/>
            </a:endParaRPr>
          </a:p>
          <a:p>
            <a:pPr marL="285750" indent="-285750" algn="just">
              <a:buFont typeface="Arial" panose="020B0604020202020204" pitchFamily="34" charset="0"/>
              <a:buChar char="•"/>
            </a:pPr>
            <a:endParaRPr lang="es-PE" sz="1600" dirty="0">
              <a:solidFill>
                <a:srgbClr val="000000"/>
              </a:solidFill>
              <a:latin typeface="Verdana" panose="020B0604030504040204" pitchFamily="34" charset="0"/>
            </a:endParaRPr>
          </a:p>
          <a:p>
            <a:pPr algn="just"/>
            <a:r>
              <a:rPr lang="es-PE" sz="2000" i="1" dirty="0">
                <a:solidFill>
                  <a:srgbClr val="C00000"/>
                </a:solidFill>
              </a:rPr>
              <a:t>Puede ser difícil establecer la vida útil de un activo intangible, y se necesita juicio profesional. </a:t>
            </a:r>
          </a:p>
        </p:txBody>
      </p:sp>
      <p:sp>
        <p:nvSpPr>
          <p:cNvPr id="5" name="Rectángulo 4"/>
          <p:cNvSpPr/>
          <p:nvPr/>
        </p:nvSpPr>
        <p:spPr>
          <a:xfrm>
            <a:off x="6368143" y="1930765"/>
            <a:ext cx="5274128" cy="1477328"/>
          </a:xfrm>
          <a:prstGeom prst="rect">
            <a:avLst/>
          </a:prstGeom>
        </p:spPr>
        <p:txBody>
          <a:bodyPr wrap="square">
            <a:spAutoFit/>
          </a:bodyPr>
          <a:lstStyle/>
          <a:p>
            <a:pPr algn="just"/>
            <a:r>
              <a:rPr lang="es-PE" b="1" dirty="0">
                <a:solidFill>
                  <a:schemeClr val="accent1">
                    <a:lumMod val="50000"/>
                  </a:schemeClr>
                </a:solidFill>
                <a:latin typeface="Verdana" panose="020B0604030504040204" pitchFamily="34" charset="0"/>
              </a:rPr>
              <a:t>Amortización de activos con una vida útil indefinida </a:t>
            </a:r>
            <a:endParaRPr lang="es-PE" b="1" dirty="0" smtClean="0">
              <a:solidFill>
                <a:schemeClr val="accent1">
                  <a:lumMod val="50000"/>
                </a:schemeClr>
              </a:solidFill>
              <a:latin typeface="Verdana" panose="020B0604030504040204" pitchFamily="34" charset="0"/>
            </a:endParaRPr>
          </a:p>
          <a:p>
            <a:pPr algn="just"/>
            <a:endParaRPr lang="es-PE" dirty="0">
              <a:solidFill>
                <a:schemeClr val="accent1">
                  <a:lumMod val="50000"/>
                </a:schemeClr>
              </a:solidFill>
              <a:latin typeface="Verdana" panose="020B0604030504040204" pitchFamily="34" charset="0"/>
            </a:endParaRPr>
          </a:p>
          <a:p>
            <a:pPr algn="just"/>
            <a:r>
              <a:rPr lang="es-PE" dirty="0">
                <a:solidFill>
                  <a:srgbClr val="000000"/>
                </a:solidFill>
                <a:latin typeface="Verdana" panose="020B0604030504040204" pitchFamily="34" charset="0"/>
              </a:rPr>
              <a:t>Los activos intangibles con una vida útil indefinida no se amortizarán. </a:t>
            </a:r>
            <a:endParaRPr lang="es-PE" dirty="0"/>
          </a:p>
        </p:txBody>
      </p:sp>
    </p:spTree>
    <p:extLst>
      <p:ext uri="{BB962C8B-B14F-4D97-AF65-F5344CB8AC3E}">
        <p14:creationId xmlns:p14="http://schemas.microsoft.com/office/powerpoint/2010/main" val="35474071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23157" y="560692"/>
            <a:ext cx="5540829" cy="2339102"/>
          </a:xfrm>
          <a:prstGeom prst="rect">
            <a:avLst/>
          </a:prstGeom>
        </p:spPr>
        <p:txBody>
          <a:bodyPr wrap="square">
            <a:spAutoFit/>
          </a:bodyPr>
          <a:lstStyle/>
          <a:p>
            <a:pPr algn="just"/>
            <a:endParaRPr lang="es-PE" sz="2000" dirty="0">
              <a:solidFill>
                <a:schemeClr val="accent1">
                  <a:lumMod val="50000"/>
                </a:schemeClr>
              </a:solidFill>
              <a:latin typeface="Verdana" panose="020B0604030504040204" pitchFamily="34" charset="0"/>
            </a:endParaRPr>
          </a:p>
          <a:p>
            <a:pPr algn="just"/>
            <a:r>
              <a:rPr lang="es-PE" b="1" dirty="0">
                <a:solidFill>
                  <a:schemeClr val="accent1">
                    <a:lumMod val="50000"/>
                  </a:schemeClr>
                </a:solidFill>
                <a:latin typeface="Verdana" panose="020B0604030504040204" pitchFamily="34" charset="0"/>
              </a:rPr>
              <a:t>Otros activos intangibles: baja en cuentas </a:t>
            </a:r>
            <a:endParaRPr lang="es-PE" dirty="0">
              <a:solidFill>
                <a:schemeClr val="accent1">
                  <a:lumMod val="50000"/>
                </a:schemeClr>
              </a:solidFill>
              <a:latin typeface="Verdana" panose="020B0604030504040204" pitchFamily="34" charset="0"/>
            </a:endParaRPr>
          </a:p>
          <a:p>
            <a:pPr algn="just"/>
            <a:r>
              <a:rPr lang="es-PE" dirty="0">
                <a:solidFill>
                  <a:srgbClr val="000000"/>
                </a:solidFill>
                <a:latin typeface="Verdana" panose="020B0604030504040204" pitchFamily="34" charset="0"/>
              </a:rPr>
              <a:t>Un activo intangible debe eliminarse del estado de situación financiera al momento de su liquidación o cuando ya no se espera recibir un beneficio económico de su uso futuro. </a:t>
            </a:r>
            <a:endParaRPr lang="es-PE" dirty="0"/>
          </a:p>
        </p:txBody>
      </p:sp>
    </p:spTree>
    <p:extLst>
      <p:ext uri="{BB962C8B-B14F-4D97-AF65-F5344CB8AC3E}">
        <p14:creationId xmlns:p14="http://schemas.microsoft.com/office/powerpoint/2010/main" val="13773829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32114" y="889843"/>
            <a:ext cx="9927772" cy="5078313"/>
          </a:xfrm>
          <a:prstGeom prst="rect">
            <a:avLst/>
          </a:prstGeom>
        </p:spPr>
        <p:txBody>
          <a:bodyPr wrap="square">
            <a:spAutoFit/>
          </a:bodyPr>
          <a:lstStyle/>
          <a:p>
            <a:pPr algn="just"/>
            <a:r>
              <a:rPr lang="es-PE" sz="2000" b="1" i="0" u="none" strike="noStrike" baseline="0" dirty="0" smtClean="0">
                <a:solidFill>
                  <a:srgbClr val="0070C0"/>
                </a:solidFill>
                <a:latin typeface="Verdana" panose="020B0604030504040204" pitchFamily="34" charset="0"/>
              </a:rPr>
              <a:t>La NICSP 31 </a:t>
            </a:r>
            <a:r>
              <a:rPr lang="es-PE" sz="2000" b="1" i="1" u="none" strike="noStrike" baseline="0" dirty="0" smtClean="0">
                <a:solidFill>
                  <a:srgbClr val="0070C0"/>
                </a:solidFill>
                <a:latin typeface="Verdana" panose="020B0604030504040204" pitchFamily="34" charset="0"/>
              </a:rPr>
              <a:t>Activos Intangibles </a:t>
            </a:r>
          </a:p>
          <a:p>
            <a:pPr algn="just"/>
            <a:endParaRPr lang="es-PE" i="1" dirty="0">
              <a:solidFill>
                <a:srgbClr val="000000"/>
              </a:solidFill>
              <a:latin typeface="Verdana" panose="020B0604030504040204" pitchFamily="34" charset="0"/>
            </a:endParaRPr>
          </a:p>
          <a:p>
            <a:pPr algn="just"/>
            <a:r>
              <a:rPr lang="es-PE" dirty="0">
                <a:solidFill>
                  <a:srgbClr val="000000"/>
                </a:solidFill>
                <a:latin typeface="Verdana" panose="020B0604030504040204" pitchFamily="34" charset="0"/>
              </a:rPr>
              <a:t>E</a:t>
            </a:r>
            <a:r>
              <a:rPr lang="es-PE" b="0" i="0" u="none" strike="noStrike" baseline="0" dirty="0" smtClean="0">
                <a:solidFill>
                  <a:srgbClr val="000000"/>
                </a:solidFill>
                <a:latin typeface="Verdana" panose="020B0604030504040204" pitchFamily="34" charset="0"/>
              </a:rPr>
              <a:t>specifica los criterios que determinan cuándo se puede reconocer un </a:t>
            </a:r>
            <a:r>
              <a:rPr lang="es-PE" b="1" i="0" u="sng" strike="noStrike" baseline="0" dirty="0" smtClean="0">
                <a:solidFill>
                  <a:schemeClr val="accent2">
                    <a:lumMod val="75000"/>
                  </a:schemeClr>
                </a:solidFill>
                <a:latin typeface="Verdana" panose="020B0604030504040204" pitchFamily="34" charset="0"/>
              </a:rPr>
              <a:t>activo intangible no corriente</a:t>
            </a:r>
            <a:r>
              <a:rPr lang="es-PE" b="0" i="0" u="none" strike="noStrike" baseline="0" dirty="0" smtClean="0">
                <a:solidFill>
                  <a:srgbClr val="000000"/>
                </a:solidFill>
                <a:latin typeface="Verdana" panose="020B0604030504040204" pitchFamily="34" charset="0"/>
              </a:rPr>
              <a:t>, cómo medir su importe en libros y explica los requerimientos de información a revelar. </a:t>
            </a:r>
          </a:p>
          <a:p>
            <a:pPr algn="just"/>
            <a:endParaRPr lang="es-PE" dirty="0">
              <a:solidFill>
                <a:srgbClr val="000000"/>
              </a:solidFill>
              <a:latin typeface="Verdana" panose="020B0604030504040204" pitchFamily="34" charset="0"/>
            </a:endParaRPr>
          </a:p>
          <a:p>
            <a:pPr algn="just"/>
            <a:r>
              <a:rPr lang="es-PE" b="0" i="0" u="none" strike="noStrike" baseline="0" dirty="0" smtClean="0">
                <a:solidFill>
                  <a:srgbClr val="000000"/>
                </a:solidFill>
                <a:latin typeface="Verdana" panose="020B0604030504040204" pitchFamily="34" charset="0"/>
              </a:rPr>
              <a:t>Algunos ejemplos de activos intangibles en el sector público incluyen lo siguiente: </a:t>
            </a:r>
          </a:p>
          <a:p>
            <a:pPr marL="285750" indent="-285750" algn="just">
              <a:buFont typeface="Arial" panose="020B0604020202020204" pitchFamily="34" charset="0"/>
              <a:buChar char="•"/>
            </a:pPr>
            <a:r>
              <a:rPr lang="es-PE" b="0" i="0" u="none" strike="noStrike" baseline="0" dirty="0" smtClean="0">
                <a:solidFill>
                  <a:srgbClr val="000000"/>
                </a:solidFill>
                <a:latin typeface="Verdana" panose="020B0604030504040204" pitchFamily="34" charset="0"/>
              </a:rPr>
              <a:t>Derechos aeroportuarios de aterrizaje. </a:t>
            </a:r>
          </a:p>
          <a:p>
            <a:pPr marL="285750" indent="-285750" algn="just">
              <a:buFont typeface="Arial" panose="020B0604020202020204" pitchFamily="34" charset="0"/>
              <a:buChar char="•"/>
            </a:pPr>
            <a:r>
              <a:rPr lang="es-PE" b="0" i="0" u="none" strike="noStrike" baseline="0" dirty="0" smtClean="0">
                <a:solidFill>
                  <a:srgbClr val="000000"/>
                </a:solidFill>
                <a:latin typeface="Verdana" panose="020B0604030504040204" pitchFamily="34" charset="0"/>
              </a:rPr>
              <a:t>Licencias para explotar emisoras de radio y televisión. </a:t>
            </a:r>
          </a:p>
          <a:p>
            <a:pPr marL="285750" indent="-285750" algn="just">
              <a:buFont typeface="Arial" panose="020B0604020202020204" pitchFamily="34" charset="0"/>
              <a:buChar char="•"/>
            </a:pPr>
            <a:r>
              <a:rPr lang="es-PE" b="0" i="0" u="none" strike="noStrike" baseline="0" dirty="0" smtClean="0">
                <a:solidFill>
                  <a:srgbClr val="000000"/>
                </a:solidFill>
                <a:latin typeface="Verdana" panose="020B0604030504040204" pitchFamily="34" charset="0"/>
              </a:rPr>
              <a:t>Licencias para operar redes de telecomunicaciones móviles. </a:t>
            </a:r>
          </a:p>
          <a:p>
            <a:pPr algn="just"/>
            <a:endParaRPr lang="es-PE" b="0" i="0" u="none" strike="noStrike" baseline="0" dirty="0" smtClean="0">
              <a:solidFill>
                <a:srgbClr val="000000"/>
              </a:solidFill>
              <a:latin typeface="Verdana" panose="020B0604030504040204" pitchFamily="34" charset="0"/>
            </a:endParaRPr>
          </a:p>
          <a:p>
            <a:pPr algn="just"/>
            <a:r>
              <a:rPr lang="es-PE" b="0" i="0" u="none" strike="noStrike" baseline="0" dirty="0" smtClean="0">
                <a:solidFill>
                  <a:srgbClr val="000000"/>
                </a:solidFill>
                <a:latin typeface="Verdana" panose="020B0604030504040204" pitchFamily="34" charset="0"/>
              </a:rPr>
              <a:t>El objetivo de la norma es ofrecer una guía sobre el tratamiento de activos intangibles que no se abordan en ninguna otra norma y, por lo tanto, muchos tipos de activos quedan fuera de su alcance, incluidos los siguientes: </a:t>
            </a:r>
          </a:p>
          <a:p>
            <a:pPr marL="285750" indent="-285750" algn="just">
              <a:buFont typeface="Arial" panose="020B0604020202020204" pitchFamily="34" charset="0"/>
              <a:buChar char="•"/>
            </a:pPr>
            <a:r>
              <a:rPr lang="es-PE" b="0" i="0" u="none" strike="noStrike" baseline="0" dirty="0" smtClean="0">
                <a:solidFill>
                  <a:srgbClr val="000000"/>
                </a:solidFill>
                <a:latin typeface="Verdana" panose="020B0604030504040204" pitchFamily="34" charset="0"/>
              </a:rPr>
              <a:t>Activos financieros (NICSP 28). </a:t>
            </a:r>
          </a:p>
          <a:p>
            <a:pPr marL="285750" indent="-285750" algn="just">
              <a:buFont typeface="Arial" panose="020B0604020202020204" pitchFamily="34" charset="0"/>
              <a:buChar char="•"/>
            </a:pPr>
            <a:r>
              <a:rPr lang="es-PE" b="0" i="0" u="none" strike="noStrike" baseline="0" dirty="0" smtClean="0">
                <a:solidFill>
                  <a:srgbClr val="000000"/>
                </a:solidFill>
                <a:latin typeface="Verdana" panose="020B0604030504040204" pitchFamily="34" charset="0"/>
              </a:rPr>
              <a:t>Activos que surgen a partir de beneficios a los empleados (NICSP 25). </a:t>
            </a:r>
          </a:p>
          <a:p>
            <a:pPr marL="285750" indent="-285750" algn="just">
              <a:buFont typeface="Arial" panose="020B0604020202020204" pitchFamily="34" charset="0"/>
              <a:buChar char="•"/>
            </a:pPr>
            <a:r>
              <a:rPr lang="es-PE" b="0" i="0" u="none" strike="noStrike" baseline="0" dirty="0" smtClean="0">
                <a:solidFill>
                  <a:srgbClr val="000000"/>
                </a:solidFill>
                <a:latin typeface="Verdana" panose="020B0604030504040204" pitchFamily="34" charset="0"/>
              </a:rPr>
              <a:t>Activos intangibles mantenidos para venderlos en el curso habitual de las operaciones (NICSP 11 y NICSP 12). </a:t>
            </a:r>
          </a:p>
        </p:txBody>
      </p:sp>
    </p:spTree>
    <p:extLst>
      <p:ext uri="{BB962C8B-B14F-4D97-AF65-F5344CB8AC3E}">
        <p14:creationId xmlns:p14="http://schemas.microsoft.com/office/powerpoint/2010/main" val="28091315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25384" y="893607"/>
            <a:ext cx="8479973" cy="646331"/>
          </a:xfrm>
          <a:prstGeom prst="rect">
            <a:avLst/>
          </a:prstGeom>
          <a:scene3d>
            <a:camera prst="orthographicFront"/>
            <a:lightRig rig="threePt" dir="t"/>
          </a:scene3d>
          <a:sp3d>
            <a:bevelT w="139700" h="139700" prst="divot"/>
          </a:sp3d>
        </p:spPr>
        <p:style>
          <a:lnRef idx="1">
            <a:schemeClr val="accent4"/>
          </a:lnRef>
          <a:fillRef idx="2">
            <a:schemeClr val="accent4"/>
          </a:fillRef>
          <a:effectRef idx="1">
            <a:schemeClr val="accent4"/>
          </a:effectRef>
          <a:fontRef idx="minor">
            <a:schemeClr val="dk1"/>
          </a:fontRef>
        </p:style>
        <p:txBody>
          <a:bodyPr wrap="square">
            <a:spAutoFit/>
          </a:bodyPr>
          <a:lstStyle/>
          <a:p>
            <a:r>
              <a:rPr lang="es-PE" b="1" i="0" u="none" strike="noStrike" baseline="0" dirty="0" smtClean="0">
                <a:solidFill>
                  <a:srgbClr val="000000"/>
                </a:solidFill>
                <a:latin typeface="Verdana" panose="020B0604030504040204" pitchFamily="34" charset="0"/>
              </a:rPr>
              <a:t>Definición clave: Activo intangible </a:t>
            </a:r>
            <a:endParaRPr lang="es-PE" b="0" i="0" u="none" strike="noStrike" baseline="0" dirty="0" smtClean="0">
              <a:solidFill>
                <a:srgbClr val="000000"/>
              </a:solidFill>
              <a:latin typeface="Verdana" panose="020B0604030504040204" pitchFamily="34" charset="0"/>
            </a:endParaRPr>
          </a:p>
          <a:p>
            <a:r>
              <a:rPr lang="es-PE" b="0" i="0" u="none" strike="noStrike" baseline="0" dirty="0" smtClean="0">
                <a:solidFill>
                  <a:srgbClr val="000000"/>
                </a:solidFill>
                <a:latin typeface="Verdana" panose="020B0604030504040204" pitchFamily="34" charset="0"/>
              </a:rPr>
              <a:t>Un activo identificable, de carácter no monetario y sin apariencia física. </a:t>
            </a:r>
            <a:endParaRPr lang="es-PE" dirty="0"/>
          </a:p>
        </p:txBody>
      </p:sp>
      <p:sp>
        <p:nvSpPr>
          <p:cNvPr id="5" name="Rectángulo 4"/>
          <p:cNvSpPr/>
          <p:nvPr/>
        </p:nvSpPr>
        <p:spPr>
          <a:xfrm>
            <a:off x="1132114" y="2268728"/>
            <a:ext cx="9927772" cy="3139321"/>
          </a:xfrm>
          <a:prstGeom prst="rect">
            <a:avLst/>
          </a:prstGeom>
          <a:ln w="28575"/>
        </p:spPr>
        <p:style>
          <a:lnRef idx="2">
            <a:schemeClr val="accent4"/>
          </a:lnRef>
          <a:fillRef idx="1">
            <a:schemeClr val="lt1"/>
          </a:fillRef>
          <a:effectRef idx="0">
            <a:schemeClr val="accent4"/>
          </a:effectRef>
          <a:fontRef idx="minor">
            <a:schemeClr val="dk1"/>
          </a:fontRef>
        </p:style>
        <p:txBody>
          <a:bodyPr wrap="square">
            <a:spAutoFit/>
          </a:bodyPr>
          <a:lstStyle/>
          <a:p>
            <a:pPr algn="just"/>
            <a:r>
              <a:rPr lang="es-PE" b="0" i="0" u="none" strike="noStrike" baseline="0" dirty="0" smtClean="0">
                <a:solidFill>
                  <a:srgbClr val="000000"/>
                </a:solidFill>
                <a:latin typeface="Verdana" panose="020B0604030504040204" pitchFamily="34" charset="0"/>
              </a:rPr>
              <a:t>Un activo es </a:t>
            </a:r>
            <a:r>
              <a:rPr lang="es-PE" b="1" i="0" u="sng" strike="noStrike" baseline="0" dirty="0" smtClean="0">
                <a:solidFill>
                  <a:srgbClr val="FF0000"/>
                </a:solidFill>
                <a:latin typeface="Verdana" panose="020B0604030504040204" pitchFamily="34" charset="0"/>
              </a:rPr>
              <a:t>identificable</a:t>
            </a:r>
            <a:r>
              <a:rPr lang="es-PE" b="0" i="0" u="none" strike="noStrike" baseline="0" dirty="0" smtClean="0">
                <a:solidFill>
                  <a:srgbClr val="FF0000"/>
                </a:solidFill>
                <a:latin typeface="Verdana" panose="020B0604030504040204" pitchFamily="34" charset="0"/>
              </a:rPr>
              <a:t> </a:t>
            </a:r>
            <a:r>
              <a:rPr lang="es-PE" b="0" i="0" u="none" strike="noStrike" baseline="0" dirty="0" smtClean="0">
                <a:solidFill>
                  <a:srgbClr val="000000"/>
                </a:solidFill>
                <a:latin typeface="Verdana" panose="020B0604030504040204" pitchFamily="34" charset="0"/>
              </a:rPr>
              <a:t>cuando reúne alguna de las siguientes condiciones:</a:t>
            </a:r>
          </a:p>
          <a:p>
            <a:pPr algn="just"/>
            <a:r>
              <a:rPr lang="es-PE" b="0" i="0" u="none" strike="noStrike" baseline="0" dirty="0" smtClean="0">
                <a:solidFill>
                  <a:srgbClr val="000000"/>
                </a:solidFill>
                <a:latin typeface="Verdana" panose="020B0604030504040204" pitchFamily="34" charset="0"/>
              </a:rPr>
              <a:t> </a:t>
            </a:r>
          </a:p>
          <a:p>
            <a:pPr algn="just"/>
            <a:r>
              <a:rPr lang="es-PE" b="0" i="0" u="none" strike="noStrike" baseline="0" dirty="0" smtClean="0">
                <a:solidFill>
                  <a:srgbClr val="000000"/>
                </a:solidFill>
                <a:latin typeface="Verdana" panose="020B0604030504040204" pitchFamily="34" charset="0"/>
              </a:rPr>
              <a:t>(a) Es separable, es decir, es susceptible de ser separado o escindido de la entidad y vendido, cedido, dado en explotación, arrendado o intercambiado, ya sea individualmente o junto con un contrato, activo identificable o pasivo con los que guarde relación, independientemente de que la entidad tenga intención de llevar a cabo la separación. </a:t>
            </a:r>
          </a:p>
          <a:p>
            <a:pPr algn="just"/>
            <a:endParaRPr lang="es-PE" b="0" i="0" u="none" strike="noStrike" baseline="0" dirty="0" smtClean="0">
              <a:solidFill>
                <a:srgbClr val="000000"/>
              </a:solidFill>
              <a:latin typeface="Verdana" panose="020B0604030504040204" pitchFamily="34" charset="0"/>
            </a:endParaRPr>
          </a:p>
          <a:p>
            <a:pPr algn="just"/>
            <a:r>
              <a:rPr lang="es-PE" b="0" i="0" u="none" strike="noStrike" baseline="0" dirty="0" smtClean="0">
                <a:solidFill>
                  <a:srgbClr val="000000"/>
                </a:solidFill>
                <a:latin typeface="Verdana" panose="020B0604030504040204" pitchFamily="34" charset="0"/>
              </a:rPr>
              <a:t>(b) Surge de acuerdos vinculantes (incluyendo derechos procedentes de contratos u otros derechos legales), con independencia de que esos derechos sean transferibles o separables de la entidad o de otros derechos y obligaciones. </a:t>
            </a:r>
            <a:endParaRPr lang="es-PE" dirty="0"/>
          </a:p>
        </p:txBody>
      </p:sp>
    </p:spTree>
    <p:extLst>
      <p:ext uri="{BB962C8B-B14F-4D97-AF65-F5344CB8AC3E}">
        <p14:creationId xmlns:p14="http://schemas.microsoft.com/office/powerpoint/2010/main" val="481715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1870" y="626825"/>
            <a:ext cx="10482943" cy="5324535"/>
          </a:xfrm>
          <a:prstGeom prst="rect">
            <a:avLst/>
          </a:prstGeom>
        </p:spPr>
        <p:txBody>
          <a:bodyPr wrap="square">
            <a:spAutoFit/>
          </a:bodyPr>
          <a:lstStyle/>
          <a:p>
            <a:pPr algn="just"/>
            <a:endParaRPr lang="es-PE" sz="2000" b="0" i="0" u="none" strike="noStrike" baseline="0" dirty="0" smtClean="0">
              <a:solidFill>
                <a:srgbClr val="000000"/>
              </a:solidFill>
              <a:latin typeface="Verdana" panose="020B0604030504040204" pitchFamily="34" charset="0"/>
            </a:endParaRPr>
          </a:p>
          <a:p>
            <a:pPr algn="just"/>
            <a:r>
              <a:rPr lang="es-PE" sz="2000" b="1" i="0" u="sng" strike="noStrike" baseline="0" dirty="0" smtClean="0">
                <a:solidFill>
                  <a:srgbClr val="0070C0"/>
                </a:solidFill>
                <a:latin typeface="Verdana" panose="020B0604030504040204" pitchFamily="34" charset="0"/>
              </a:rPr>
              <a:t>Reconocimiento y medición de activos intangibles </a:t>
            </a:r>
          </a:p>
          <a:p>
            <a:pPr algn="just"/>
            <a:endParaRPr lang="es-PE" b="1" i="0" u="none" strike="noStrike" baseline="0" dirty="0" smtClean="0">
              <a:solidFill>
                <a:srgbClr val="000000"/>
              </a:solidFill>
              <a:latin typeface="Verdana" panose="020B0604030504040204" pitchFamily="34" charset="0"/>
            </a:endParaRPr>
          </a:p>
          <a:p>
            <a:pPr algn="just"/>
            <a:r>
              <a:rPr lang="es-PE" b="1" i="0" u="none" strike="noStrike" baseline="0" dirty="0" smtClean="0">
                <a:solidFill>
                  <a:srgbClr val="000000"/>
                </a:solidFill>
                <a:latin typeface="Verdana" panose="020B0604030504040204" pitchFamily="34" charset="0"/>
              </a:rPr>
              <a:t>Reconocimiento </a:t>
            </a:r>
            <a:endParaRPr lang="es-PE" b="0" i="0" u="none" strike="noStrike" baseline="0" dirty="0" smtClean="0">
              <a:solidFill>
                <a:srgbClr val="000000"/>
              </a:solidFill>
              <a:latin typeface="Verdana" panose="020B0604030504040204" pitchFamily="34" charset="0"/>
            </a:endParaRPr>
          </a:p>
          <a:p>
            <a:pPr algn="just"/>
            <a:r>
              <a:rPr lang="es-PE" b="0" i="0" u="none" strike="noStrike" baseline="0" dirty="0" smtClean="0">
                <a:solidFill>
                  <a:srgbClr val="000000"/>
                </a:solidFill>
                <a:latin typeface="Verdana" panose="020B0604030504040204" pitchFamily="34" charset="0"/>
              </a:rPr>
              <a:t>El reconocimiento de un elemento como activo intangible requiere que la entidad demuestre que el elemento cumple con lo siguiente: </a:t>
            </a:r>
          </a:p>
          <a:p>
            <a:pPr algn="just"/>
            <a:endParaRPr lang="es-PE" b="0" i="0" u="none" strike="noStrike" baseline="0" dirty="0" smtClean="0">
              <a:solidFill>
                <a:srgbClr val="000000"/>
              </a:solidFill>
              <a:latin typeface="Verdana" panose="020B0604030504040204" pitchFamily="34" charset="0"/>
            </a:endParaRPr>
          </a:p>
          <a:p>
            <a:pPr algn="just"/>
            <a:endParaRPr lang="es-PE" b="0" i="0" u="none" strike="noStrike" baseline="0" dirty="0" smtClean="0">
              <a:solidFill>
                <a:srgbClr val="000000"/>
              </a:solidFill>
              <a:latin typeface="Verdana" panose="020B0604030504040204" pitchFamily="34" charset="0"/>
            </a:endParaRPr>
          </a:p>
          <a:p>
            <a:pPr marL="285750" indent="-285750" algn="just">
              <a:buFont typeface="Arial" panose="020B0604020202020204" pitchFamily="34" charset="0"/>
              <a:buChar char="•"/>
            </a:pPr>
            <a:r>
              <a:rPr lang="es-PE" b="1" i="0" u="none" strike="noStrike" baseline="0" dirty="0" smtClean="0">
                <a:solidFill>
                  <a:schemeClr val="accent5">
                    <a:lumMod val="50000"/>
                  </a:schemeClr>
                </a:solidFill>
                <a:latin typeface="Verdana" panose="020B0604030504040204" pitchFamily="34" charset="0"/>
              </a:rPr>
              <a:t>La definición de activo intangible (véase más arriba). </a:t>
            </a:r>
          </a:p>
          <a:p>
            <a:pPr marL="285750" indent="-285750" algn="just">
              <a:buFont typeface="Arial" panose="020B0604020202020204" pitchFamily="34" charset="0"/>
              <a:buChar char="•"/>
            </a:pPr>
            <a:r>
              <a:rPr lang="es-PE" b="1" i="0" u="none" strike="noStrike" baseline="0" dirty="0" smtClean="0">
                <a:solidFill>
                  <a:schemeClr val="accent5">
                    <a:lumMod val="50000"/>
                  </a:schemeClr>
                </a:solidFill>
                <a:latin typeface="Verdana" panose="020B0604030504040204" pitchFamily="34" charset="0"/>
              </a:rPr>
              <a:t>Los criterios de reconocimiento. </a:t>
            </a:r>
          </a:p>
          <a:p>
            <a:pPr algn="just"/>
            <a:endParaRPr lang="es-PE" b="0" i="0" u="none" strike="noStrike" baseline="0" dirty="0" smtClean="0">
              <a:solidFill>
                <a:srgbClr val="000000"/>
              </a:solidFill>
              <a:latin typeface="Verdana" panose="020B0604030504040204" pitchFamily="34" charset="0"/>
            </a:endParaRPr>
          </a:p>
          <a:p>
            <a:pPr algn="just"/>
            <a:endParaRPr lang="es-PE" b="0" i="0" u="none" strike="noStrike" baseline="0" dirty="0" smtClean="0">
              <a:solidFill>
                <a:srgbClr val="000000"/>
              </a:solidFill>
              <a:latin typeface="Verdana" panose="020B0604030504040204" pitchFamily="34" charset="0"/>
            </a:endParaRPr>
          </a:p>
          <a:p>
            <a:pPr algn="just"/>
            <a:r>
              <a:rPr lang="es-PE" b="0" i="0" u="none" strike="noStrike" baseline="0" dirty="0" smtClean="0">
                <a:solidFill>
                  <a:srgbClr val="000000"/>
                </a:solidFill>
                <a:latin typeface="Verdana" panose="020B0604030504040204" pitchFamily="34" charset="0"/>
              </a:rPr>
              <a:t>Los </a:t>
            </a:r>
            <a:r>
              <a:rPr lang="es-PE" b="1" i="0" u="sng" strike="noStrike" baseline="0" dirty="0" smtClean="0">
                <a:solidFill>
                  <a:srgbClr val="FF0000"/>
                </a:solidFill>
                <a:latin typeface="Verdana" panose="020B0604030504040204" pitchFamily="34" charset="0"/>
              </a:rPr>
              <a:t>criterios de reconocimiento </a:t>
            </a:r>
            <a:r>
              <a:rPr lang="es-PE" b="0" i="0" u="none" strike="noStrike" baseline="0" dirty="0" smtClean="0">
                <a:solidFill>
                  <a:srgbClr val="000000"/>
                </a:solidFill>
                <a:latin typeface="Verdana" panose="020B0604030504040204" pitchFamily="34" charset="0"/>
              </a:rPr>
              <a:t>son los siguientes (deben cumplirse los dos para que se reconozca un activo intangible): </a:t>
            </a:r>
          </a:p>
          <a:p>
            <a:pPr algn="just"/>
            <a:endParaRPr lang="es-PE" b="0" i="0" u="none" strike="noStrike" baseline="0" dirty="0" smtClean="0">
              <a:solidFill>
                <a:srgbClr val="000000"/>
              </a:solidFill>
              <a:latin typeface="Verdana" panose="020B0604030504040204" pitchFamily="34" charset="0"/>
            </a:endParaRPr>
          </a:p>
          <a:p>
            <a:pPr marL="342900" indent="-342900" algn="just">
              <a:buAutoNum type="alphaLcParenBoth"/>
            </a:pPr>
            <a:r>
              <a:rPr lang="es-PE" b="0" i="0" u="none" strike="noStrike" baseline="0" dirty="0" smtClean="0">
                <a:solidFill>
                  <a:srgbClr val="000000"/>
                </a:solidFill>
                <a:latin typeface="Verdana" panose="020B0604030504040204" pitchFamily="34" charset="0"/>
              </a:rPr>
              <a:t>Es probable que los beneficios económicos futuros o potencial de servicio que se han atribuido al activo fluyan a la entidad. </a:t>
            </a:r>
          </a:p>
          <a:p>
            <a:pPr marL="342900" indent="-342900" algn="just">
              <a:buAutoNum type="alphaLcParenBoth"/>
            </a:pPr>
            <a:endParaRPr lang="es-PE" sz="1400" b="0" i="0" u="none" strike="noStrike" baseline="0" dirty="0" smtClean="0">
              <a:latin typeface="Verdana" panose="020B0604030504040204" pitchFamily="34" charset="0"/>
            </a:endParaRPr>
          </a:p>
          <a:p>
            <a:pPr algn="just"/>
            <a:r>
              <a:rPr lang="es-PE" b="0" i="0" u="none" strike="noStrike" baseline="0" dirty="0" smtClean="0">
                <a:latin typeface="Verdana" panose="020B0604030504040204" pitchFamily="34" charset="0"/>
              </a:rPr>
              <a:t>(b) El costo o el valor razonable del activo pueden ser medidos de forma fiable. </a:t>
            </a:r>
          </a:p>
        </p:txBody>
      </p:sp>
      <p:sp>
        <p:nvSpPr>
          <p:cNvPr id="5" name="Rectángulo 4"/>
          <p:cNvSpPr/>
          <p:nvPr/>
        </p:nvSpPr>
        <p:spPr>
          <a:xfrm>
            <a:off x="821870" y="2743210"/>
            <a:ext cx="7440388" cy="8164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15891780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020455" y="542414"/>
            <a:ext cx="7560840" cy="461665"/>
          </a:xfrm>
          <a:prstGeom prst="rect">
            <a:avLst/>
          </a:prstGeom>
        </p:spPr>
        <p:txBody>
          <a:bodyPr wrap="square">
            <a:spAutoFit/>
          </a:bodyPr>
          <a:lstStyle/>
          <a:p>
            <a:pPr algn="ctr"/>
            <a:r>
              <a:rPr lang="es-PE" sz="2400" b="1" dirty="0" smtClean="0">
                <a:solidFill>
                  <a:srgbClr val="911313"/>
                </a:solidFill>
                <a:latin typeface="Arial" panose="020B0604020202020204" pitchFamily="34" charset="0"/>
                <a:ea typeface="Calibri" panose="020F0502020204030204" pitchFamily="34" charset="0"/>
                <a:cs typeface="Times New Roman" panose="02020603050405020304" pitchFamily="18" charset="0"/>
              </a:rPr>
              <a:t>Medición de activos intangibles</a:t>
            </a:r>
            <a:endParaRPr lang="es-PE" sz="1100" b="1" dirty="0">
              <a:solidFill>
                <a:srgbClr val="911313"/>
              </a:solidFill>
              <a:ea typeface="Calibri" panose="020F0502020204030204" pitchFamily="34" charset="0"/>
              <a:cs typeface="Times New Roman" panose="02020603050405020304" pitchFamily="18" charset="0"/>
            </a:endParaRPr>
          </a:p>
        </p:txBody>
      </p:sp>
      <p:graphicFrame>
        <p:nvGraphicFramePr>
          <p:cNvPr id="6" name="Diagrama 5"/>
          <p:cNvGraphicFramePr/>
          <p:nvPr>
            <p:extLst>
              <p:ext uri="{D42A27DB-BD31-4B8C-83A1-F6EECF244321}">
                <p14:modId xmlns:p14="http://schemas.microsoft.com/office/powerpoint/2010/main" val="3266985536"/>
              </p:ext>
            </p:extLst>
          </p:nvPr>
        </p:nvGraphicFramePr>
        <p:xfrm>
          <a:off x="1077684" y="2425863"/>
          <a:ext cx="9998557" cy="42688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ángulo 8"/>
          <p:cNvSpPr/>
          <p:nvPr/>
        </p:nvSpPr>
        <p:spPr>
          <a:xfrm>
            <a:off x="669583" y="1441976"/>
            <a:ext cx="2701744" cy="615553"/>
          </a:xfrm>
          <a:prstGeom prst="rect">
            <a:avLst/>
          </a:prstGeom>
        </p:spPr>
        <p:txBody>
          <a:bodyPr wrap="square">
            <a:spAutoFit/>
          </a:bodyPr>
          <a:lstStyle/>
          <a:p>
            <a:pPr algn="ctr"/>
            <a:r>
              <a:rPr lang="es-PE" sz="1700" b="1" dirty="0">
                <a:solidFill>
                  <a:srgbClr val="911313"/>
                </a:solidFill>
                <a:latin typeface="Arial" panose="020B0604020202020204" pitchFamily="34" charset="0"/>
                <a:ea typeface="Calibri" panose="020F0502020204030204" pitchFamily="34" charset="0"/>
                <a:cs typeface="Times New Roman" panose="02020603050405020304" pitchFamily="18" charset="0"/>
              </a:rPr>
              <a:t>Medición en el reconocimiento o </a:t>
            </a:r>
            <a:r>
              <a:rPr lang="es-PE" sz="1700" b="1" dirty="0" smtClean="0">
                <a:solidFill>
                  <a:srgbClr val="911313"/>
                </a:solidFill>
                <a:latin typeface="Arial" panose="020B0604020202020204" pitchFamily="34" charset="0"/>
                <a:ea typeface="Calibri" panose="020F0502020204030204" pitchFamily="34" charset="0"/>
                <a:cs typeface="Times New Roman" panose="02020603050405020304" pitchFamily="18" charset="0"/>
              </a:rPr>
              <a:t>inicial</a:t>
            </a:r>
            <a:endParaRPr lang="es-PE" sz="1700" dirty="0"/>
          </a:p>
        </p:txBody>
      </p:sp>
      <p:sp>
        <p:nvSpPr>
          <p:cNvPr id="10" name="Rectángulo 9"/>
          <p:cNvSpPr/>
          <p:nvPr/>
        </p:nvSpPr>
        <p:spPr>
          <a:xfrm>
            <a:off x="311254" y="2402854"/>
            <a:ext cx="2480932" cy="1077218"/>
          </a:xfrm>
          <a:prstGeom prst="rect">
            <a:avLst/>
          </a:prstGeom>
          <a:noFill/>
        </p:spPr>
        <p:txBody>
          <a:bodyPr wrap="square" lIns="91440" tIns="45720" rIns="91440" bIns="45720">
            <a:spAutoFit/>
          </a:bodyPr>
          <a:lstStyle/>
          <a:p>
            <a:pPr algn="ctr"/>
            <a:r>
              <a:rPr lang="es-ES" sz="1600" b="0" cap="none" spc="0" dirty="0" smtClean="0">
                <a:ln w="0"/>
                <a:solidFill>
                  <a:schemeClr val="accent1"/>
                </a:solidFill>
                <a:effectLst>
                  <a:outerShdw blurRad="38100" dist="25400" dir="5400000" algn="ctr" rotWithShape="0">
                    <a:srgbClr val="6E747A">
                      <a:alpha val="43000"/>
                    </a:srgbClr>
                  </a:outerShdw>
                </a:effectLst>
              </a:rPr>
              <a:t>Transacciones con contraprestación:</a:t>
            </a:r>
          </a:p>
          <a:p>
            <a:pPr algn="ctr"/>
            <a:r>
              <a:rPr lang="es-ES" sz="1600" cap="none" spc="0" dirty="0" smtClean="0">
                <a:ln w="0"/>
                <a:solidFill>
                  <a:schemeClr val="bg2">
                    <a:lumMod val="10000"/>
                  </a:schemeClr>
                </a:solidFill>
              </a:rPr>
              <a:t>se utilizará el modelo del costo</a:t>
            </a:r>
            <a:endParaRPr lang="es-ES" sz="1600" cap="none" spc="0" dirty="0">
              <a:ln w="0"/>
              <a:solidFill>
                <a:schemeClr val="bg2">
                  <a:lumMod val="10000"/>
                </a:schemeClr>
              </a:solidFill>
            </a:endParaRPr>
          </a:p>
        </p:txBody>
      </p:sp>
      <p:sp>
        <p:nvSpPr>
          <p:cNvPr id="11" name="Rectángulo 10"/>
          <p:cNvSpPr/>
          <p:nvPr/>
        </p:nvSpPr>
        <p:spPr>
          <a:xfrm>
            <a:off x="433044" y="3662318"/>
            <a:ext cx="2237352" cy="1323439"/>
          </a:xfrm>
          <a:prstGeom prst="rect">
            <a:avLst/>
          </a:prstGeom>
          <a:noFill/>
        </p:spPr>
        <p:txBody>
          <a:bodyPr wrap="square" lIns="91440" tIns="45720" rIns="91440" bIns="45720">
            <a:spAutoFit/>
          </a:bodyPr>
          <a:lstStyle/>
          <a:p>
            <a:pPr algn="ctr"/>
            <a:r>
              <a:rPr lang="es-ES" sz="1600" b="0" cap="none" spc="0" dirty="0" smtClean="0">
                <a:ln w="0"/>
                <a:solidFill>
                  <a:schemeClr val="accent1"/>
                </a:solidFill>
                <a:effectLst>
                  <a:outerShdw blurRad="38100" dist="25400" dir="5400000" algn="ctr" rotWithShape="0">
                    <a:srgbClr val="6E747A">
                      <a:alpha val="43000"/>
                    </a:srgbClr>
                  </a:outerShdw>
                </a:effectLst>
              </a:rPr>
              <a:t>Transacciones sin contraprestación:</a:t>
            </a:r>
          </a:p>
          <a:p>
            <a:pPr algn="ctr"/>
            <a:r>
              <a:rPr lang="es-ES" sz="1600" dirty="0" smtClean="0">
                <a:ln w="0"/>
                <a:solidFill>
                  <a:schemeClr val="bg2">
                    <a:lumMod val="10000"/>
                  </a:schemeClr>
                </a:solidFill>
              </a:rPr>
              <a:t>se </a:t>
            </a:r>
            <a:r>
              <a:rPr lang="es-ES" sz="1600" dirty="0">
                <a:ln w="0"/>
                <a:solidFill>
                  <a:schemeClr val="bg2">
                    <a:lumMod val="10000"/>
                  </a:schemeClr>
                </a:solidFill>
              </a:rPr>
              <a:t>utilizará el modelo del </a:t>
            </a:r>
            <a:r>
              <a:rPr lang="es-ES" sz="1600" dirty="0" smtClean="0">
                <a:ln w="0"/>
                <a:solidFill>
                  <a:schemeClr val="bg2">
                    <a:lumMod val="10000"/>
                  </a:schemeClr>
                </a:solidFill>
              </a:rPr>
              <a:t>valor razonable</a:t>
            </a:r>
            <a:endParaRPr lang="es-ES" sz="1600" dirty="0">
              <a:ln w="0"/>
              <a:solidFill>
                <a:schemeClr val="bg2">
                  <a:lumMod val="10000"/>
                </a:schemeClr>
              </a:solidFill>
            </a:endParaRPr>
          </a:p>
          <a:p>
            <a:pPr algn="ctr"/>
            <a:endParaRPr lang="es-ES" sz="1600" b="0" cap="none" spc="0" dirty="0">
              <a:ln w="0"/>
              <a:solidFill>
                <a:schemeClr val="accent1"/>
              </a:solidFill>
              <a:effectLst>
                <a:outerShdw blurRad="38100" dist="25400" dir="5400000" algn="ctr" rotWithShape="0">
                  <a:srgbClr val="6E747A">
                    <a:alpha val="43000"/>
                  </a:srgbClr>
                </a:outerShdw>
              </a:effectLst>
            </a:endParaRPr>
          </a:p>
        </p:txBody>
      </p:sp>
      <p:sp>
        <p:nvSpPr>
          <p:cNvPr id="12" name="CuadroTexto 11"/>
          <p:cNvSpPr txBox="1"/>
          <p:nvPr/>
        </p:nvSpPr>
        <p:spPr>
          <a:xfrm>
            <a:off x="9132116" y="2473028"/>
            <a:ext cx="2520280" cy="1246495"/>
          </a:xfrm>
          <a:prstGeom prst="rect">
            <a:avLst/>
          </a:prstGeom>
          <a:solidFill>
            <a:schemeClr val="bg2"/>
          </a:solidFill>
        </p:spPr>
        <p:txBody>
          <a:bodyPr wrap="square" rtlCol="0">
            <a:spAutoFit/>
          </a:bodyPr>
          <a:lstStyle/>
          <a:p>
            <a:pPr algn="just"/>
            <a:r>
              <a:rPr lang="es-PE" sz="1500" dirty="0" smtClean="0"/>
              <a:t>Se </a:t>
            </a:r>
            <a:r>
              <a:rPr lang="es-PE" sz="1500" dirty="0"/>
              <a:t>registrará por su </a:t>
            </a:r>
            <a:r>
              <a:rPr lang="es-PE" sz="1500" b="1" u="sng" dirty="0">
                <a:solidFill>
                  <a:srgbClr val="FF0000"/>
                </a:solidFill>
              </a:rPr>
              <a:t>costo</a:t>
            </a:r>
            <a:r>
              <a:rPr lang="es-PE" sz="1500" dirty="0"/>
              <a:t> menos la </a:t>
            </a:r>
            <a:r>
              <a:rPr lang="es-PE" sz="1500" dirty="0" smtClean="0"/>
              <a:t>amortización acumulada </a:t>
            </a:r>
            <a:r>
              <a:rPr lang="es-PE" sz="1500" dirty="0"/>
              <a:t>y el importe acumulado de las pérdidas por deterioro del valor</a:t>
            </a:r>
            <a:r>
              <a:rPr lang="es-PE" sz="1500" dirty="0" smtClean="0"/>
              <a:t>. </a:t>
            </a:r>
            <a:endParaRPr lang="es-PE" sz="1100" dirty="0"/>
          </a:p>
        </p:txBody>
      </p:sp>
      <p:sp>
        <p:nvSpPr>
          <p:cNvPr id="13" name="Rectángulo 12"/>
          <p:cNvSpPr/>
          <p:nvPr/>
        </p:nvSpPr>
        <p:spPr>
          <a:xfrm>
            <a:off x="9096112" y="4247093"/>
            <a:ext cx="2520280" cy="1708160"/>
          </a:xfrm>
          <a:prstGeom prst="rect">
            <a:avLst/>
          </a:prstGeom>
          <a:solidFill>
            <a:schemeClr val="bg2"/>
          </a:solidFill>
        </p:spPr>
        <p:txBody>
          <a:bodyPr wrap="square">
            <a:spAutoFit/>
          </a:bodyPr>
          <a:lstStyle/>
          <a:p>
            <a:pPr algn="just"/>
            <a:r>
              <a:rPr lang="es-PE" sz="1500" dirty="0" smtClean="0"/>
              <a:t>Se </a:t>
            </a:r>
            <a:r>
              <a:rPr lang="es-PE" sz="1500" dirty="0"/>
              <a:t>contabilizará por su valor revaluado, que es su valor razonable, en el momento de la revaluación, menos la </a:t>
            </a:r>
            <a:r>
              <a:rPr lang="es-PE" sz="1500" dirty="0" smtClean="0"/>
              <a:t>amortización acumulada y deterioro de valor acumulados. </a:t>
            </a:r>
            <a:endParaRPr lang="es-PE" sz="1500" dirty="0"/>
          </a:p>
        </p:txBody>
      </p:sp>
      <p:sp>
        <p:nvSpPr>
          <p:cNvPr id="14" name="Rectángulo 13"/>
          <p:cNvSpPr/>
          <p:nvPr/>
        </p:nvSpPr>
        <p:spPr>
          <a:xfrm>
            <a:off x="8751759" y="1441976"/>
            <a:ext cx="2448272" cy="615553"/>
          </a:xfrm>
          <a:prstGeom prst="rect">
            <a:avLst/>
          </a:prstGeom>
        </p:spPr>
        <p:txBody>
          <a:bodyPr wrap="square">
            <a:spAutoFit/>
          </a:bodyPr>
          <a:lstStyle/>
          <a:p>
            <a:pPr algn="ctr"/>
            <a:r>
              <a:rPr lang="es-PE" sz="1700" b="1" dirty="0">
                <a:solidFill>
                  <a:srgbClr val="911313"/>
                </a:solidFill>
                <a:latin typeface="Arial" panose="020B0604020202020204" pitchFamily="34" charset="0"/>
                <a:ea typeface="Calibri" panose="020F0502020204030204" pitchFamily="34" charset="0"/>
                <a:cs typeface="Times New Roman" panose="02020603050405020304" pitchFamily="18" charset="0"/>
              </a:rPr>
              <a:t>Medición </a:t>
            </a:r>
            <a:r>
              <a:rPr lang="es-PE" sz="1700" b="1" dirty="0" smtClean="0">
                <a:solidFill>
                  <a:srgbClr val="911313"/>
                </a:solidFill>
                <a:latin typeface="Arial" panose="020B0604020202020204" pitchFamily="34" charset="0"/>
                <a:ea typeface="Calibri" panose="020F0502020204030204" pitchFamily="34" charset="0"/>
                <a:cs typeface="Times New Roman" panose="02020603050405020304" pitchFamily="18" charset="0"/>
              </a:rPr>
              <a:t>posterior al reconocimiento </a:t>
            </a:r>
            <a:endParaRPr lang="es-PE" sz="1700" dirty="0"/>
          </a:p>
        </p:txBody>
      </p:sp>
      <p:sp>
        <p:nvSpPr>
          <p:cNvPr id="15" name="Rectángulo 14"/>
          <p:cNvSpPr/>
          <p:nvPr/>
        </p:nvSpPr>
        <p:spPr>
          <a:xfrm>
            <a:off x="9042301" y="2128380"/>
            <a:ext cx="1655133" cy="338554"/>
          </a:xfrm>
          <a:prstGeom prst="rect">
            <a:avLst/>
          </a:prstGeom>
          <a:noFill/>
        </p:spPr>
        <p:txBody>
          <a:bodyPr wrap="none" lIns="91440" tIns="45720" rIns="91440" bIns="45720">
            <a:spAutoFit/>
          </a:bodyPr>
          <a:lstStyle/>
          <a:p>
            <a:pPr algn="ctr"/>
            <a:r>
              <a:rPr lang="es-ES" sz="1600" b="0" cap="none" spc="0" dirty="0" smtClean="0">
                <a:ln w="0"/>
                <a:solidFill>
                  <a:schemeClr val="accent1"/>
                </a:solidFill>
                <a:effectLst>
                  <a:outerShdw blurRad="38100" dist="25400" dir="5400000" algn="ctr" rotWithShape="0">
                    <a:srgbClr val="6E747A">
                      <a:alpha val="43000"/>
                    </a:srgbClr>
                  </a:outerShdw>
                </a:effectLst>
              </a:rPr>
              <a:t>Modelo del Costo</a:t>
            </a:r>
            <a:endParaRPr lang="es-ES" sz="1600" b="0" cap="none" spc="0" dirty="0">
              <a:ln w="0"/>
              <a:solidFill>
                <a:schemeClr val="accent1"/>
              </a:solidFill>
              <a:effectLst>
                <a:outerShdw blurRad="38100" dist="25400" dir="5400000" algn="ctr" rotWithShape="0">
                  <a:srgbClr val="6E747A">
                    <a:alpha val="43000"/>
                  </a:srgbClr>
                </a:outerShdw>
              </a:effectLst>
            </a:endParaRPr>
          </a:p>
        </p:txBody>
      </p:sp>
      <p:sp>
        <p:nvSpPr>
          <p:cNvPr id="16" name="Rectángulo 15"/>
          <p:cNvSpPr/>
          <p:nvPr/>
        </p:nvSpPr>
        <p:spPr>
          <a:xfrm>
            <a:off x="9038523" y="3887834"/>
            <a:ext cx="2135906" cy="338554"/>
          </a:xfrm>
          <a:prstGeom prst="rect">
            <a:avLst/>
          </a:prstGeom>
          <a:noFill/>
        </p:spPr>
        <p:txBody>
          <a:bodyPr wrap="none" lIns="91440" tIns="45720" rIns="91440" bIns="45720">
            <a:spAutoFit/>
          </a:bodyPr>
          <a:lstStyle/>
          <a:p>
            <a:pPr algn="ctr"/>
            <a:r>
              <a:rPr lang="es-ES" sz="1600" b="0" cap="none" spc="0" dirty="0" smtClean="0">
                <a:ln w="0"/>
                <a:solidFill>
                  <a:schemeClr val="accent1"/>
                </a:solidFill>
                <a:effectLst>
                  <a:outerShdw blurRad="38100" dist="25400" dir="5400000" algn="ctr" rotWithShape="0">
                    <a:srgbClr val="6E747A">
                      <a:alpha val="43000"/>
                    </a:srgbClr>
                  </a:outerShdw>
                </a:effectLst>
              </a:rPr>
              <a:t>Modelo de Revaluación</a:t>
            </a:r>
            <a:endParaRPr lang="es-ES" sz="16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77794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68778" y="849090"/>
            <a:ext cx="11087099" cy="4832092"/>
          </a:xfrm>
          <a:prstGeom prst="rect">
            <a:avLst/>
          </a:prstGeom>
        </p:spPr>
        <p:txBody>
          <a:bodyPr wrap="square">
            <a:spAutoFit/>
          </a:bodyPr>
          <a:lstStyle/>
          <a:p>
            <a:pPr algn="just"/>
            <a:endParaRPr lang="es-PE" sz="2000" dirty="0">
              <a:solidFill>
                <a:srgbClr val="000000"/>
              </a:solidFill>
              <a:latin typeface="Verdana" panose="020B0604030504040204" pitchFamily="34" charset="0"/>
            </a:endParaRPr>
          </a:p>
          <a:p>
            <a:pPr algn="just"/>
            <a:r>
              <a:rPr lang="es-PE" b="1" dirty="0">
                <a:solidFill>
                  <a:srgbClr val="000000"/>
                </a:solidFill>
                <a:latin typeface="Verdana" panose="020B0604030504040204" pitchFamily="34" charset="0"/>
              </a:rPr>
              <a:t>Tipos de activos intangibles </a:t>
            </a:r>
            <a:endParaRPr lang="es-PE" b="1" dirty="0" smtClean="0">
              <a:solidFill>
                <a:srgbClr val="000000"/>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dirty="0" smtClean="0">
                <a:solidFill>
                  <a:srgbClr val="000000"/>
                </a:solidFill>
                <a:latin typeface="Verdana" panose="020B0604030504040204" pitchFamily="34" charset="0"/>
              </a:rPr>
              <a:t>Los </a:t>
            </a:r>
            <a:r>
              <a:rPr lang="es-PE" dirty="0">
                <a:solidFill>
                  <a:srgbClr val="000000"/>
                </a:solidFill>
                <a:latin typeface="Verdana" panose="020B0604030504040204" pitchFamily="34" charset="0"/>
              </a:rPr>
              <a:t>activos intangibles pueden dividirse en dos categorías principales: </a:t>
            </a:r>
            <a:endParaRPr lang="es-PE" dirty="0" smtClean="0">
              <a:solidFill>
                <a:srgbClr val="000000"/>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marL="285750" indent="-285750" algn="just">
              <a:buFont typeface="Arial" panose="020B0604020202020204" pitchFamily="34" charset="0"/>
              <a:buChar char="•"/>
            </a:pPr>
            <a:r>
              <a:rPr lang="es-PE" b="1" u="sng" dirty="0" smtClean="0">
                <a:solidFill>
                  <a:srgbClr val="FF0000"/>
                </a:solidFill>
                <a:latin typeface="Verdana" panose="020B0604030504040204" pitchFamily="34" charset="0"/>
              </a:rPr>
              <a:t>Generados </a:t>
            </a:r>
            <a:r>
              <a:rPr lang="es-PE" b="1" u="sng" dirty="0">
                <a:solidFill>
                  <a:srgbClr val="FF0000"/>
                </a:solidFill>
                <a:latin typeface="Verdana" panose="020B0604030504040204" pitchFamily="34" charset="0"/>
              </a:rPr>
              <a:t>internamente </a:t>
            </a:r>
            <a:r>
              <a:rPr lang="es-PE" dirty="0">
                <a:solidFill>
                  <a:schemeClr val="accent1">
                    <a:lumMod val="50000"/>
                  </a:schemeClr>
                </a:solidFill>
                <a:latin typeface="Verdana" panose="020B0604030504040204" pitchFamily="34" charset="0"/>
              </a:rPr>
              <a:t>(es decir, costos de desarrollo), que es fundamentalmente cuando una entidad incurre en costos por el desarrollo de un nuevo producto, materiales o sistema</a:t>
            </a:r>
            <a:r>
              <a:rPr lang="es-PE" dirty="0" smtClean="0">
                <a:solidFill>
                  <a:schemeClr val="accent1">
                    <a:lumMod val="50000"/>
                  </a:schemeClr>
                </a:solidFill>
                <a:latin typeface="Verdana" panose="020B0604030504040204" pitchFamily="34" charset="0"/>
              </a:rPr>
              <a:t>.</a:t>
            </a:r>
          </a:p>
          <a:p>
            <a:pPr algn="just"/>
            <a:r>
              <a:rPr lang="es-PE" dirty="0" smtClean="0">
                <a:solidFill>
                  <a:schemeClr val="accent1">
                    <a:lumMod val="50000"/>
                  </a:schemeClr>
                </a:solidFill>
                <a:latin typeface="Verdana" panose="020B0604030504040204" pitchFamily="34" charset="0"/>
              </a:rPr>
              <a:t> </a:t>
            </a:r>
            <a:endParaRPr lang="es-PE" dirty="0">
              <a:solidFill>
                <a:schemeClr val="accent1">
                  <a:lumMod val="50000"/>
                </a:schemeClr>
              </a:solidFill>
              <a:latin typeface="Verdana" panose="020B0604030504040204" pitchFamily="34" charset="0"/>
            </a:endParaRPr>
          </a:p>
          <a:p>
            <a:pPr marL="285750" indent="-285750" algn="just">
              <a:buFont typeface="Arial" panose="020B0604020202020204" pitchFamily="34" charset="0"/>
              <a:buChar char="•"/>
            </a:pPr>
            <a:r>
              <a:rPr lang="es-PE" b="1" u="sng" dirty="0" smtClean="0">
                <a:solidFill>
                  <a:srgbClr val="FF0000"/>
                </a:solidFill>
                <a:latin typeface="Verdana" panose="020B0604030504040204" pitchFamily="34" charset="0"/>
              </a:rPr>
              <a:t>Otros </a:t>
            </a:r>
            <a:r>
              <a:rPr lang="es-PE" b="1" u="sng" dirty="0">
                <a:solidFill>
                  <a:srgbClr val="FF0000"/>
                </a:solidFill>
                <a:latin typeface="Verdana" panose="020B0604030504040204" pitchFamily="34" charset="0"/>
              </a:rPr>
              <a:t>(adquiridos de forma separada) intangibles</a:t>
            </a:r>
            <a:r>
              <a:rPr lang="es-PE" dirty="0">
                <a:solidFill>
                  <a:schemeClr val="accent1">
                    <a:lumMod val="50000"/>
                  </a:schemeClr>
                </a:solidFill>
                <a:latin typeface="Verdana" panose="020B0604030504040204" pitchFamily="34" charset="0"/>
              </a:rPr>
              <a:t>: esto incluiría derechos de autor y patentes, marcas, licencias y franquicias. </a:t>
            </a:r>
          </a:p>
          <a:p>
            <a:pPr algn="just"/>
            <a:endParaRPr lang="es-PE" dirty="0">
              <a:solidFill>
                <a:srgbClr val="000000"/>
              </a:solidFill>
              <a:latin typeface="Verdana" panose="020B0604030504040204" pitchFamily="34" charset="0"/>
            </a:endParaRPr>
          </a:p>
          <a:p>
            <a:pPr algn="just"/>
            <a:endParaRPr lang="es-PE" dirty="0" smtClean="0">
              <a:solidFill>
                <a:srgbClr val="000000"/>
              </a:solidFill>
              <a:latin typeface="Verdana" panose="020B0604030504040204" pitchFamily="34" charset="0"/>
            </a:endParaRPr>
          </a:p>
          <a:p>
            <a:pPr algn="just"/>
            <a:r>
              <a:rPr lang="es-PE" b="1" i="1" u="sng" dirty="0" smtClean="0">
                <a:solidFill>
                  <a:schemeClr val="tx1">
                    <a:lumMod val="95000"/>
                    <a:lumOff val="5000"/>
                  </a:schemeClr>
                </a:solidFill>
                <a:latin typeface="Verdana" panose="020B0604030504040204" pitchFamily="34" charset="0"/>
              </a:rPr>
              <a:t>Otros ejemplos </a:t>
            </a:r>
            <a:r>
              <a:rPr lang="es-PE" b="1" i="1" u="sng" dirty="0">
                <a:solidFill>
                  <a:schemeClr val="tx1">
                    <a:lumMod val="95000"/>
                    <a:lumOff val="5000"/>
                  </a:schemeClr>
                </a:solidFill>
                <a:latin typeface="Verdana" panose="020B0604030504040204" pitchFamily="34" charset="0"/>
              </a:rPr>
              <a:t>comunes </a:t>
            </a:r>
            <a:r>
              <a:rPr lang="es-PE" b="1" i="1" u="sng" dirty="0" smtClean="0">
                <a:solidFill>
                  <a:schemeClr val="tx1">
                    <a:lumMod val="95000"/>
                    <a:lumOff val="5000"/>
                  </a:schemeClr>
                </a:solidFill>
                <a:latin typeface="Verdana" panose="020B0604030504040204" pitchFamily="34" charset="0"/>
              </a:rPr>
              <a:t>son:</a:t>
            </a:r>
          </a:p>
          <a:p>
            <a:pPr algn="just"/>
            <a:r>
              <a:rPr lang="es-PE" i="1" dirty="0" smtClean="0">
                <a:solidFill>
                  <a:schemeClr val="tx2">
                    <a:lumMod val="50000"/>
                  </a:schemeClr>
                </a:solidFill>
                <a:latin typeface="Verdana" panose="020B0604030504040204" pitchFamily="34" charset="0"/>
              </a:rPr>
              <a:t>programas </a:t>
            </a:r>
            <a:r>
              <a:rPr lang="es-PE" i="1" dirty="0">
                <a:solidFill>
                  <a:schemeClr val="tx2">
                    <a:lumMod val="50000"/>
                  </a:schemeClr>
                </a:solidFill>
                <a:latin typeface="Verdana" panose="020B0604030504040204" pitchFamily="34" charset="0"/>
              </a:rPr>
              <a:t>informáticos, patentes, derechos de autor, películas, listas de usuarios de un servicio, licencias de pesca </a:t>
            </a:r>
            <a:r>
              <a:rPr lang="es-PE" i="1" dirty="0" smtClean="0">
                <a:solidFill>
                  <a:schemeClr val="tx2">
                    <a:lumMod val="50000"/>
                  </a:schemeClr>
                </a:solidFill>
                <a:latin typeface="Verdana" panose="020B0604030504040204" pitchFamily="34" charset="0"/>
              </a:rPr>
              <a:t>adquiridas</a:t>
            </a:r>
            <a:r>
              <a:rPr lang="es-PE" i="1" dirty="0">
                <a:solidFill>
                  <a:schemeClr val="tx2">
                    <a:lumMod val="50000"/>
                  </a:schemeClr>
                </a:solidFill>
                <a:latin typeface="Verdana" panose="020B0604030504040204" pitchFamily="34" charset="0"/>
              </a:rPr>
              <a:t>, cuotas de pesca adquiridas, cupos de importación adquiridos y relaciones con usuarios de un servicio. </a:t>
            </a:r>
          </a:p>
        </p:txBody>
      </p:sp>
      <p:sp>
        <p:nvSpPr>
          <p:cNvPr id="5" name="Rectángulo 4"/>
          <p:cNvSpPr/>
          <p:nvPr/>
        </p:nvSpPr>
        <p:spPr>
          <a:xfrm>
            <a:off x="568778" y="2188037"/>
            <a:ext cx="11138807" cy="189411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27207676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7586" y="1089898"/>
            <a:ext cx="5535386" cy="4278094"/>
          </a:xfrm>
          <a:prstGeom prst="rect">
            <a:avLst/>
          </a:prstGeom>
          <a:effectLst/>
          <a:scene3d>
            <a:camera prst="orthographicFront"/>
            <a:lightRig rig="threePt" dir="t"/>
          </a:scene3d>
          <a:sp3d>
            <a:bevelT w="101600" prst="riblet"/>
          </a:sp3d>
        </p:spPr>
        <p:style>
          <a:lnRef idx="2">
            <a:schemeClr val="accent5"/>
          </a:lnRef>
          <a:fillRef idx="1">
            <a:schemeClr val="lt1"/>
          </a:fillRef>
          <a:effectRef idx="0">
            <a:schemeClr val="accent5"/>
          </a:effectRef>
          <a:fontRef idx="minor">
            <a:schemeClr val="dk1"/>
          </a:fontRef>
        </p:style>
        <p:txBody>
          <a:bodyPr wrap="square">
            <a:spAutoFit/>
          </a:bodyPr>
          <a:lstStyle/>
          <a:p>
            <a:pPr algn="just"/>
            <a:endParaRPr lang="es-PE" sz="2000" dirty="0">
              <a:solidFill>
                <a:srgbClr val="000000"/>
              </a:solidFill>
              <a:latin typeface="Verdana" panose="020B0604030504040204" pitchFamily="34" charset="0"/>
            </a:endParaRPr>
          </a:p>
          <a:p>
            <a:pPr algn="just"/>
            <a:r>
              <a:rPr lang="es-PE" b="1" dirty="0">
                <a:solidFill>
                  <a:schemeClr val="accent1">
                    <a:lumMod val="50000"/>
                  </a:schemeClr>
                </a:solidFill>
                <a:latin typeface="Verdana" panose="020B0604030504040204" pitchFamily="34" charset="0"/>
              </a:rPr>
              <a:t>Activos intangibles </a:t>
            </a:r>
            <a:r>
              <a:rPr lang="es-PE" b="1" dirty="0" smtClean="0">
                <a:solidFill>
                  <a:schemeClr val="accent1">
                    <a:lumMod val="50000"/>
                  </a:schemeClr>
                </a:solidFill>
                <a:latin typeface="Verdana" panose="020B0604030504040204" pitchFamily="34" charset="0"/>
              </a:rPr>
              <a:t>generados internamente</a:t>
            </a:r>
            <a:r>
              <a:rPr lang="es-PE" b="1" dirty="0">
                <a:solidFill>
                  <a:schemeClr val="accent1">
                    <a:lumMod val="50000"/>
                  </a:schemeClr>
                </a:solidFill>
                <a:latin typeface="Verdana" panose="020B0604030504040204" pitchFamily="34" charset="0"/>
              </a:rPr>
              <a:t>: </a:t>
            </a:r>
            <a:endParaRPr lang="es-PE" b="1" dirty="0" smtClean="0">
              <a:solidFill>
                <a:schemeClr val="accent1">
                  <a:lumMod val="50000"/>
                </a:schemeClr>
              </a:solidFill>
              <a:latin typeface="Verdana" panose="020B0604030504040204" pitchFamily="34" charset="0"/>
            </a:endParaRPr>
          </a:p>
          <a:p>
            <a:pPr algn="just"/>
            <a:endParaRPr lang="es-PE" b="1" dirty="0" smtClean="0">
              <a:solidFill>
                <a:schemeClr val="accent1">
                  <a:lumMod val="50000"/>
                </a:schemeClr>
              </a:solidFill>
              <a:latin typeface="Verdana" panose="020B0604030504040204" pitchFamily="34" charset="0"/>
            </a:endParaRPr>
          </a:p>
          <a:p>
            <a:pPr algn="just"/>
            <a:r>
              <a:rPr lang="es-PE" b="1" dirty="0" smtClean="0">
                <a:solidFill>
                  <a:schemeClr val="accent1">
                    <a:lumMod val="50000"/>
                  </a:schemeClr>
                </a:solidFill>
                <a:latin typeface="Verdana" panose="020B0604030504040204" pitchFamily="34" charset="0"/>
              </a:rPr>
              <a:t>costos </a:t>
            </a:r>
            <a:r>
              <a:rPr lang="es-PE" b="1" dirty="0">
                <a:solidFill>
                  <a:schemeClr val="accent1">
                    <a:lumMod val="50000"/>
                  </a:schemeClr>
                </a:solidFill>
                <a:latin typeface="Verdana" panose="020B0604030504040204" pitchFamily="34" charset="0"/>
              </a:rPr>
              <a:t>de desarrollo </a:t>
            </a:r>
            <a:endParaRPr lang="es-PE" b="1" dirty="0" smtClean="0">
              <a:solidFill>
                <a:schemeClr val="accent1">
                  <a:lumMod val="50000"/>
                </a:schemeClr>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dirty="0">
                <a:solidFill>
                  <a:srgbClr val="000000"/>
                </a:solidFill>
                <a:latin typeface="Verdana" panose="020B0604030504040204" pitchFamily="34" charset="0"/>
              </a:rPr>
              <a:t>La NICSP 31 hace una importante distinción entre costos de investigación y desarrollo. La importancia de la distinción radica en que los costos de investigación deben cargarse como un gasto en el estado de rendimiento financiero, mientras que los costos de desarrollo se capitalizan y reconocen como un activo intangible no corriente en el estado de situación financiera. </a:t>
            </a:r>
            <a:endParaRPr lang="es-PE" dirty="0"/>
          </a:p>
        </p:txBody>
      </p:sp>
      <p:sp>
        <p:nvSpPr>
          <p:cNvPr id="5" name="Rectángulo 4"/>
          <p:cNvSpPr/>
          <p:nvPr/>
        </p:nvSpPr>
        <p:spPr>
          <a:xfrm>
            <a:off x="6400800" y="1120675"/>
            <a:ext cx="5208814" cy="4247317"/>
          </a:xfrm>
          <a:prstGeom prst="rect">
            <a:avLst/>
          </a:prstGeom>
          <a:ln w="28575"/>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PE" b="1" dirty="0">
                <a:solidFill>
                  <a:schemeClr val="accent1">
                    <a:lumMod val="50000"/>
                  </a:schemeClr>
                </a:solidFill>
                <a:latin typeface="Verdana" panose="020B0604030504040204" pitchFamily="34" charset="0"/>
              </a:rPr>
              <a:t>Definiciones clave: </a:t>
            </a:r>
            <a:endParaRPr lang="es-PE" b="1" dirty="0" smtClean="0">
              <a:solidFill>
                <a:schemeClr val="accent1">
                  <a:lumMod val="50000"/>
                </a:schemeClr>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b="1" dirty="0">
                <a:solidFill>
                  <a:srgbClr val="000000"/>
                </a:solidFill>
                <a:latin typeface="Verdana" panose="020B0604030504040204" pitchFamily="34" charset="0"/>
              </a:rPr>
              <a:t>Investigación </a:t>
            </a:r>
            <a:r>
              <a:rPr lang="es-PE" dirty="0">
                <a:solidFill>
                  <a:srgbClr val="000000"/>
                </a:solidFill>
                <a:latin typeface="Verdana" panose="020B0604030504040204" pitchFamily="34" charset="0"/>
              </a:rPr>
              <a:t>es estudio original y planificado, emprendido con la finalidad de obtener nuevos conocimientos científicos o tecnológicos. </a:t>
            </a:r>
            <a:endParaRPr lang="es-PE" dirty="0" smtClean="0">
              <a:solidFill>
                <a:srgbClr val="000000"/>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b="1" dirty="0">
                <a:solidFill>
                  <a:srgbClr val="000000"/>
                </a:solidFill>
                <a:latin typeface="Verdana" panose="020B0604030504040204" pitchFamily="34" charset="0"/>
              </a:rPr>
              <a:t>Desarrollo </a:t>
            </a:r>
            <a:r>
              <a:rPr lang="es-PE" dirty="0">
                <a:solidFill>
                  <a:srgbClr val="000000"/>
                </a:solidFill>
                <a:latin typeface="Verdana" panose="020B0604030504040204" pitchFamily="34" charset="0"/>
              </a:rPr>
              <a:t>es la aplicación de los resultados de la investigación u otro conocimiento, a un plan o diseño para la producción de materiales, dispositivos, productos, procesos, sistemas o servicios, nuevos o sustancialmente mejorados, antes del comienzo de su producción o utilización comercial. </a:t>
            </a:r>
            <a:endParaRPr lang="es-PE" dirty="0"/>
          </a:p>
        </p:txBody>
      </p:sp>
    </p:spTree>
    <p:extLst>
      <p:ext uri="{BB962C8B-B14F-4D97-AF65-F5344CB8AC3E}">
        <p14:creationId xmlns:p14="http://schemas.microsoft.com/office/powerpoint/2010/main" val="36983491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15736" y="612844"/>
            <a:ext cx="10760528" cy="5632311"/>
          </a:xfrm>
          <a:prstGeom prst="rect">
            <a:avLst/>
          </a:prstGeom>
        </p:spPr>
        <p:txBody>
          <a:bodyPr wrap="square">
            <a:spAutoFit/>
          </a:bodyPr>
          <a:lstStyle/>
          <a:p>
            <a:pPr algn="just"/>
            <a:r>
              <a:rPr lang="es-PE" b="1" dirty="0">
                <a:solidFill>
                  <a:schemeClr val="accent1">
                    <a:lumMod val="50000"/>
                  </a:schemeClr>
                </a:solidFill>
                <a:latin typeface="Verdana" panose="020B0604030504040204" pitchFamily="34" charset="0"/>
              </a:rPr>
              <a:t>Un activo intangible surgido del desarrollo se reconocerá si la entidad puede demostrar los seis criterios siguientes: </a:t>
            </a:r>
            <a:endParaRPr lang="es-PE" b="1" dirty="0" smtClean="0">
              <a:solidFill>
                <a:schemeClr val="accent1">
                  <a:lumMod val="50000"/>
                </a:schemeClr>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marL="342900" indent="-342900" algn="just">
              <a:buAutoNum type="alphaLcParenBoth"/>
            </a:pPr>
            <a:r>
              <a:rPr lang="es-PE" dirty="0" smtClean="0">
                <a:solidFill>
                  <a:srgbClr val="000000"/>
                </a:solidFill>
                <a:latin typeface="Verdana" panose="020B0604030504040204" pitchFamily="34" charset="0"/>
              </a:rPr>
              <a:t> La </a:t>
            </a:r>
            <a:r>
              <a:rPr lang="es-PE" dirty="0">
                <a:solidFill>
                  <a:srgbClr val="000000"/>
                </a:solidFill>
                <a:latin typeface="Verdana" panose="020B0604030504040204" pitchFamily="34" charset="0"/>
              </a:rPr>
              <a:t>viabilidad técnica de completar el activo intangible de forma que pueda estar disponible para su utilización o su venta. </a:t>
            </a:r>
            <a:endParaRPr lang="es-PE" dirty="0" smtClean="0">
              <a:solidFill>
                <a:srgbClr val="000000"/>
              </a:solidFill>
              <a:latin typeface="Verdana" panose="020B0604030504040204" pitchFamily="34" charset="0"/>
            </a:endParaRPr>
          </a:p>
          <a:p>
            <a:pPr marL="342900" indent="-342900" algn="just">
              <a:buAutoNum type="alphaLcParenBoth"/>
            </a:pPr>
            <a:endParaRPr lang="es-PE" dirty="0">
              <a:solidFill>
                <a:srgbClr val="000000"/>
              </a:solidFill>
              <a:latin typeface="Verdana" panose="020B0604030504040204" pitchFamily="34" charset="0"/>
            </a:endParaRPr>
          </a:p>
          <a:p>
            <a:pPr algn="just"/>
            <a:r>
              <a:rPr lang="es-PE" dirty="0">
                <a:solidFill>
                  <a:srgbClr val="000000"/>
                </a:solidFill>
                <a:latin typeface="Verdana" panose="020B0604030504040204" pitchFamily="34" charset="0"/>
              </a:rPr>
              <a:t>(b) Su intención de completar el activo intangible y usarlo o venderlo. </a:t>
            </a:r>
            <a:endParaRPr lang="es-PE" dirty="0" smtClean="0">
              <a:solidFill>
                <a:srgbClr val="000000"/>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dirty="0">
                <a:solidFill>
                  <a:srgbClr val="000000"/>
                </a:solidFill>
                <a:latin typeface="Verdana" panose="020B0604030504040204" pitchFamily="34" charset="0"/>
              </a:rPr>
              <a:t>(c) Su capacidad para usar o vender el activo intangible. </a:t>
            </a:r>
            <a:endParaRPr lang="es-PE" dirty="0" smtClean="0">
              <a:solidFill>
                <a:srgbClr val="000000"/>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dirty="0">
                <a:solidFill>
                  <a:srgbClr val="000000"/>
                </a:solidFill>
                <a:latin typeface="Verdana" panose="020B0604030504040204" pitchFamily="34" charset="0"/>
              </a:rPr>
              <a:t>(d) La forma en que el activo vaya a generar probables beneficios económicos futuros o potencial de servicio. Entre otras cosas, la entidad debe demostrar la existencia de un mercado para el producto que genere el activo intangible o para el activo intangible en sí, o si va a ser utilizado internamente, la utilidad del mismo para la entidad. </a:t>
            </a:r>
            <a:endParaRPr lang="es-PE" dirty="0" smtClean="0">
              <a:solidFill>
                <a:srgbClr val="000000"/>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dirty="0">
                <a:solidFill>
                  <a:srgbClr val="000000"/>
                </a:solidFill>
                <a:latin typeface="Verdana" panose="020B0604030504040204" pitchFamily="34" charset="0"/>
              </a:rPr>
              <a:t>(e) La disponibilidad de los recursos técnicos, financieros o de otro tipo adecuados, para completar el desarrollo y para utilizar o vender el activo intangible. </a:t>
            </a:r>
            <a:endParaRPr lang="es-PE" dirty="0" smtClean="0">
              <a:solidFill>
                <a:srgbClr val="000000"/>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dirty="0">
                <a:solidFill>
                  <a:srgbClr val="000000"/>
                </a:solidFill>
                <a:latin typeface="Verdana" panose="020B0604030504040204" pitchFamily="34" charset="0"/>
              </a:rPr>
              <a:t>(f) Su capacidad para medir, de forma fiable, el desembolso atribuible al activo intangible durante su desarrollo. </a:t>
            </a:r>
            <a:endParaRPr lang="es-PE" dirty="0"/>
          </a:p>
        </p:txBody>
      </p:sp>
    </p:spTree>
    <p:extLst>
      <p:ext uri="{BB962C8B-B14F-4D97-AF65-F5344CB8AC3E}">
        <p14:creationId xmlns:p14="http://schemas.microsoft.com/office/powerpoint/2010/main" val="16224563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83029" y="1282788"/>
            <a:ext cx="5431971" cy="3416320"/>
          </a:xfrm>
          <a:prstGeom prst="rect">
            <a:avLst/>
          </a:prstGeom>
        </p:spPr>
        <p:txBody>
          <a:bodyPr wrap="square">
            <a:spAutoFit/>
          </a:bodyPr>
          <a:lstStyle/>
          <a:p>
            <a:pPr algn="just"/>
            <a:r>
              <a:rPr lang="es-PE" b="1" dirty="0">
                <a:solidFill>
                  <a:schemeClr val="accent1">
                    <a:lumMod val="50000"/>
                  </a:schemeClr>
                </a:solidFill>
                <a:latin typeface="Verdana" panose="020B0604030504040204" pitchFamily="34" charset="0"/>
              </a:rPr>
              <a:t>Tratamiento contable para activos intangibles generados internamente </a:t>
            </a:r>
            <a:endParaRPr lang="es-PE" b="1" dirty="0" smtClean="0">
              <a:solidFill>
                <a:schemeClr val="accent1">
                  <a:lumMod val="50000"/>
                </a:schemeClr>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b="1" dirty="0">
                <a:solidFill>
                  <a:schemeClr val="accent1">
                    <a:lumMod val="50000"/>
                  </a:schemeClr>
                </a:solidFill>
                <a:latin typeface="Verdana" panose="020B0604030504040204" pitchFamily="34" charset="0"/>
              </a:rPr>
              <a:t>Costos de investigación: </a:t>
            </a:r>
            <a:r>
              <a:rPr lang="es-PE" dirty="0">
                <a:solidFill>
                  <a:srgbClr val="000000"/>
                </a:solidFill>
                <a:latin typeface="Verdana" panose="020B0604030504040204" pitchFamily="34" charset="0"/>
              </a:rPr>
              <a:t>Dado de baja como incurrido en el estado de rendimiento </a:t>
            </a:r>
            <a:r>
              <a:rPr lang="es-PE" dirty="0" smtClean="0">
                <a:solidFill>
                  <a:srgbClr val="000000"/>
                </a:solidFill>
                <a:latin typeface="Verdana" panose="020B0604030504040204" pitchFamily="34" charset="0"/>
              </a:rPr>
              <a:t>financiero F2 </a:t>
            </a:r>
            <a:r>
              <a:rPr lang="es-PE" dirty="0">
                <a:solidFill>
                  <a:srgbClr val="000000"/>
                </a:solidFill>
                <a:latin typeface="Verdana" panose="020B0604030504040204" pitchFamily="34" charset="0"/>
              </a:rPr>
              <a:t>(gastos). </a:t>
            </a:r>
          </a:p>
          <a:p>
            <a:pPr algn="just"/>
            <a:endParaRPr lang="es-PE" b="1" dirty="0" smtClean="0">
              <a:solidFill>
                <a:srgbClr val="000000"/>
              </a:solidFill>
              <a:latin typeface="Verdana" panose="020B0604030504040204" pitchFamily="34" charset="0"/>
            </a:endParaRPr>
          </a:p>
          <a:p>
            <a:pPr algn="just"/>
            <a:r>
              <a:rPr lang="es-PE" b="1" dirty="0" smtClean="0">
                <a:solidFill>
                  <a:srgbClr val="000000"/>
                </a:solidFill>
                <a:latin typeface="Verdana" panose="020B0604030504040204" pitchFamily="34" charset="0"/>
              </a:rPr>
              <a:t>Costos </a:t>
            </a:r>
            <a:r>
              <a:rPr lang="es-PE" b="1" dirty="0">
                <a:solidFill>
                  <a:srgbClr val="000000"/>
                </a:solidFill>
                <a:latin typeface="Verdana" panose="020B0604030504040204" pitchFamily="34" charset="0"/>
              </a:rPr>
              <a:t>de desarrollo: </a:t>
            </a:r>
            <a:r>
              <a:rPr lang="es-PE" dirty="0">
                <a:solidFill>
                  <a:srgbClr val="000000"/>
                </a:solidFill>
                <a:latin typeface="Verdana" panose="020B0604030504040204" pitchFamily="34" charset="0"/>
              </a:rPr>
              <a:t>Dados de baja como incurridos en el estado de rendimiento </a:t>
            </a:r>
            <a:r>
              <a:rPr lang="es-PE" dirty="0" smtClean="0">
                <a:solidFill>
                  <a:srgbClr val="000000"/>
                </a:solidFill>
                <a:latin typeface="Verdana" panose="020B0604030504040204" pitchFamily="34" charset="0"/>
              </a:rPr>
              <a:t>financiero F2 (gastos), </a:t>
            </a:r>
            <a:r>
              <a:rPr lang="es-PE" dirty="0">
                <a:solidFill>
                  <a:srgbClr val="000000"/>
                </a:solidFill>
                <a:latin typeface="Verdana" panose="020B0604030504040204" pitchFamily="34" charset="0"/>
              </a:rPr>
              <a:t>a menos que cumplan con todos los criterios descritos anteriormente para capitalización. </a:t>
            </a:r>
            <a:endParaRPr lang="es-PE" dirty="0"/>
          </a:p>
        </p:txBody>
      </p:sp>
      <p:sp>
        <p:nvSpPr>
          <p:cNvPr id="5" name="Rectángulo 4"/>
          <p:cNvSpPr/>
          <p:nvPr/>
        </p:nvSpPr>
        <p:spPr>
          <a:xfrm>
            <a:off x="6395357" y="1282788"/>
            <a:ext cx="5442857" cy="369331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PE" b="1" u="sng" dirty="0" smtClean="0">
                <a:solidFill>
                  <a:schemeClr val="accent1">
                    <a:lumMod val="50000"/>
                  </a:schemeClr>
                </a:solidFill>
                <a:latin typeface="Verdana" panose="020B0604030504040204" pitchFamily="34" charset="0"/>
              </a:rPr>
              <a:t>CASO 1.</a:t>
            </a:r>
          </a:p>
          <a:p>
            <a:pPr algn="just"/>
            <a:endParaRPr lang="es-PE" dirty="0" smtClean="0">
              <a:solidFill>
                <a:srgbClr val="000000"/>
              </a:solidFill>
              <a:latin typeface="Verdana" panose="020B0604030504040204" pitchFamily="34" charset="0"/>
            </a:endParaRPr>
          </a:p>
          <a:p>
            <a:pPr algn="just"/>
            <a:r>
              <a:rPr lang="es-PE" dirty="0" smtClean="0">
                <a:solidFill>
                  <a:srgbClr val="000000"/>
                </a:solidFill>
                <a:latin typeface="Verdana" panose="020B0604030504040204" pitchFamily="34" charset="0"/>
              </a:rPr>
              <a:t>Se </a:t>
            </a:r>
            <a:r>
              <a:rPr lang="es-PE" dirty="0">
                <a:solidFill>
                  <a:srgbClr val="000000"/>
                </a:solidFill>
                <a:latin typeface="Verdana" panose="020B0604030504040204" pitchFamily="34" charset="0"/>
              </a:rPr>
              <a:t>gastaron </a:t>
            </a:r>
            <a:r>
              <a:rPr lang="es-PE" dirty="0" smtClean="0">
                <a:solidFill>
                  <a:srgbClr val="000000"/>
                </a:solidFill>
                <a:latin typeface="Verdana" panose="020B0604030504040204" pitchFamily="34" charset="0"/>
              </a:rPr>
              <a:t>S/.100.000 </a:t>
            </a:r>
            <a:r>
              <a:rPr lang="es-PE" dirty="0">
                <a:solidFill>
                  <a:srgbClr val="000000"/>
                </a:solidFill>
                <a:latin typeface="Verdana" panose="020B0604030504040204" pitchFamily="34" charset="0"/>
              </a:rPr>
              <a:t>en costos por salarios de un equipo que trabaja en el desarrollo de una nueva tecnología de fabricación. La nueva tecnología se encuentra en su fase final de comprobación y se espera que entre en uso el próximo año financiero. </a:t>
            </a:r>
            <a:endParaRPr lang="es-PE" dirty="0" smtClean="0">
              <a:solidFill>
                <a:srgbClr val="000000"/>
              </a:solidFill>
              <a:latin typeface="Verdana" panose="020B0604030504040204" pitchFamily="34" charset="0"/>
            </a:endParaRPr>
          </a:p>
          <a:p>
            <a:pPr algn="just"/>
            <a:endParaRPr lang="es-PE" dirty="0">
              <a:solidFill>
                <a:srgbClr val="000000"/>
              </a:solidFill>
              <a:latin typeface="Verdana" panose="020B0604030504040204" pitchFamily="34" charset="0"/>
            </a:endParaRPr>
          </a:p>
          <a:p>
            <a:pPr algn="just"/>
            <a:r>
              <a:rPr lang="es-PE" dirty="0" smtClean="0">
                <a:solidFill>
                  <a:srgbClr val="000000"/>
                </a:solidFill>
                <a:latin typeface="Verdana" panose="020B0604030504040204" pitchFamily="34" charset="0"/>
              </a:rPr>
              <a:t>Se </a:t>
            </a:r>
            <a:r>
              <a:rPr lang="es-PE" dirty="0">
                <a:solidFill>
                  <a:srgbClr val="000000"/>
                </a:solidFill>
                <a:latin typeface="Verdana" panose="020B0604030504040204" pitchFamily="34" charset="0"/>
              </a:rPr>
              <a:t>espera que la tecnología genere ahorros en los costos de producción para la empresa de alrededor de </a:t>
            </a:r>
            <a:r>
              <a:rPr lang="es-PE" dirty="0" smtClean="0">
                <a:solidFill>
                  <a:srgbClr val="000000"/>
                </a:solidFill>
                <a:latin typeface="Verdana" panose="020B0604030504040204" pitchFamily="34" charset="0"/>
              </a:rPr>
              <a:t>S/.25.000 </a:t>
            </a:r>
            <a:r>
              <a:rPr lang="es-PE" dirty="0">
                <a:solidFill>
                  <a:srgbClr val="000000"/>
                </a:solidFill>
                <a:latin typeface="Verdana" panose="020B0604030504040204" pitchFamily="34" charset="0"/>
              </a:rPr>
              <a:t>por año, y que tendrá una vida útil económica de 5 años. </a:t>
            </a:r>
            <a:endParaRPr lang="es-PE" dirty="0"/>
          </a:p>
        </p:txBody>
      </p:sp>
    </p:spTree>
    <p:extLst>
      <p:ext uri="{BB962C8B-B14F-4D97-AF65-F5344CB8AC3E}">
        <p14:creationId xmlns:p14="http://schemas.microsoft.com/office/powerpoint/2010/main" val="925624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1426</Words>
  <Application>Microsoft Office PowerPoint</Application>
  <PresentationFormat>Panorámica</PresentationFormat>
  <Paragraphs>134</Paragraphs>
  <Slides>12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12</vt:i4>
      </vt:variant>
    </vt:vector>
  </HeadingPairs>
  <TitlesOfParts>
    <vt:vector size="18" baseType="lpstr">
      <vt:lpstr>Arial</vt:lpstr>
      <vt:lpstr>Calibri</vt:lpstr>
      <vt:lpstr>Calibri Light</vt:lpstr>
      <vt:lpstr>Times New Roman</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EDUARDO</dc:creator>
  <cp:lastModifiedBy>Orihuela Rojas, Manolo</cp:lastModifiedBy>
  <cp:revision>35</cp:revision>
  <dcterms:created xsi:type="dcterms:W3CDTF">2015-07-11T02:23:37Z</dcterms:created>
  <dcterms:modified xsi:type="dcterms:W3CDTF">2015-07-13T19:42:53Z</dcterms:modified>
</cp:coreProperties>
</file>